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notesSlides/notesSlide8.xml" ContentType="application/vnd.openxmlformats-officedocument.presentationml.notesSlide+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1.xml" ContentType="application/vnd.openxmlformats-officedocument.drawingml.chart+xml"/>
  <Override PartName="/ppt/charts/chart12.xml" ContentType="application/vnd.openxmlformats-officedocument.drawingml.chart+xml"/>
  <Override PartName="/ppt/notesSlides/notesSlide11.xml" ContentType="application/vnd.openxmlformats-officedocument.presentationml.notesSlide+xml"/>
  <Override PartName="/ppt/charts/chart13.xml" ContentType="application/vnd.openxmlformats-officedocument.drawingml.chart+xml"/>
  <Override PartName="/ppt/charts/chart14.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ppt/charts/style1.xml" ContentType="application/vnd.ms-office.chartstyle+xml"/>
  <Override PartName="/ppt/charts/colors1.xml" ContentType="application/vnd.ms-office.chartcolorstyle+xml"/>
  <Override PartName="/ppt/charts/style2.xml" ContentType="application/vnd.ms-office.chartstyle+xml"/>
  <Override PartName="/ppt/charts/colors2.xml" ContentType="application/vnd.ms-office.chartcolorstyle+xml"/>
  <Override PartName="/ppt/charts/style3.xml" ContentType="application/vnd.ms-office.chartstyle+xml"/>
  <Override PartName="/ppt/charts/colors3.xml" ContentType="application/vnd.ms-office.chartcolorstyle+xml"/>
  <Override PartName="/ppt/charts/style4.xml" ContentType="application/vnd.ms-office.chartstyle+xml"/>
  <Override PartName="/ppt/charts/colors4.xml" ContentType="application/vnd.ms-office.chartcolorstyle+xml"/>
  <Override PartName="/ppt/charts/style5.xml" ContentType="application/vnd.ms-office.chartstyle+xml"/>
  <Override PartName="/ppt/charts/colors5.xml" ContentType="application/vnd.ms-office.chartcolorstyle+xml"/>
  <Override PartName="/ppt/charts/style6.xml" ContentType="application/vnd.ms-office.chartstyle+xml"/>
  <Override PartName="/ppt/charts/colors6.xml" ContentType="application/vnd.ms-office.chartcolorstyle+xml"/>
  <Override PartName="/ppt/charts/style7.xml" ContentType="application/vnd.ms-office.chartstyle+xml"/>
  <Override PartName="/ppt/charts/colors7.xml" ContentType="application/vnd.ms-office.chartcolorstyle+xml"/>
  <Override PartName="/ppt/charts/style8.xml" ContentType="application/vnd.ms-office.chartstyle+xml"/>
  <Override PartName="/ppt/charts/colors8.xml" ContentType="application/vnd.ms-office.chartcolorstyle+xml"/>
  <Override PartName="/ppt/charts/style9.xml" ContentType="application/vnd.ms-office.chartstyle+xml"/>
  <Override PartName="/ppt/charts/colors9.xml" ContentType="application/vnd.ms-office.chartcolorstyle+xml"/>
  <Override PartName="/ppt/charts/style10.xml" ContentType="application/vnd.ms-office.chartstyle+xml"/>
  <Override PartName="/ppt/charts/colors10.xml" ContentType="application/vnd.ms-office.chartcolorstyle+xml"/>
  <Override PartName="/ppt/charts/style11.xml" ContentType="application/vnd.ms-office.chartstyle+xml"/>
  <Override PartName="/ppt/charts/colors11.xml" ContentType="application/vnd.ms-office.chartcolorstyle+xml"/>
  <Override PartName="/ppt/charts/style12.xml" ContentType="application/vnd.ms-office.chartstyle+xml"/>
  <Override PartName="/ppt/charts/colors12.xml" ContentType="application/vnd.ms-office.chartcolorstyle+xml"/>
  <Override PartName="/ppt/charts/style13.xml" ContentType="application/vnd.ms-office.chartstyle+xml"/>
  <Override PartName="/ppt/charts/colors13.xml" ContentType="application/vnd.ms-office.chartcolorstyle+xml"/>
  <Override PartName="/ppt/charts/style14.xml" ContentType="application/vnd.ms-office.chartstyle+xml"/>
  <Override PartName="/ppt/charts/colors14.xml" ContentType="application/vnd.ms-office.chartcolorstyl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4" r:id="rId2"/>
    <p:sldMasterId id="2147483686" r:id="rId3"/>
  </p:sldMasterIdLst>
  <p:notesMasterIdLst>
    <p:notesMasterId r:id="rId40"/>
  </p:notesMasterIdLst>
  <p:sldIdLst>
    <p:sldId id="256" r:id="rId4"/>
    <p:sldId id="276" r:id="rId5"/>
    <p:sldId id="257" r:id="rId6"/>
    <p:sldId id="288" r:id="rId7"/>
    <p:sldId id="277" r:id="rId8"/>
    <p:sldId id="259" r:id="rId9"/>
    <p:sldId id="260" r:id="rId10"/>
    <p:sldId id="261" r:id="rId11"/>
    <p:sldId id="271" r:id="rId12"/>
    <p:sldId id="278" r:id="rId13"/>
    <p:sldId id="299" r:id="rId14"/>
    <p:sldId id="300" r:id="rId15"/>
    <p:sldId id="279" r:id="rId16"/>
    <p:sldId id="302" r:id="rId17"/>
    <p:sldId id="303" r:id="rId18"/>
    <p:sldId id="280" r:id="rId19"/>
    <p:sldId id="282" r:id="rId20"/>
    <p:sldId id="297" r:id="rId21"/>
    <p:sldId id="298" r:id="rId22"/>
    <p:sldId id="286" r:id="rId23"/>
    <p:sldId id="262" r:id="rId24"/>
    <p:sldId id="266" r:id="rId25"/>
    <p:sldId id="301" r:id="rId26"/>
    <p:sldId id="289" r:id="rId27"/>
    <p:sldId id="305" r:id="rId28"/>
    <p:sldId id="273" r:id="rId29"/>
    <p:sldId id="274" r:id="rId30"/>
    <p:sldId id="304" r:id="rId31"/>
    <p:sldId id="306" r:id="rId32"/>
    <p:sldId id="308" r:id="rId33"/>
    <p:sldId id="313" r:id="rId34"/>
    <p:sldId id="307" r:id="rId35"/>
    <p:sldId id="309" r:id="rId36"/>
    <p:sldId id="310" r:id="rId37"/>
    <p:sldId id="311" r:id="rId38"/>
    <p:sldId id="312"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6" autoAdjust="0"/>
    <p:restoredTop sz="95833" autoAdjust="0"/>
  </p:normalViewPr>
  <p:slideViewPr>
    <p:cSldViewPr snapToGrid="0" snapToObjects="1">
      <p:cViewPr varScale="1">
        <p:scale>
          <a:sx n="77" d="100"/>
          <a:sy n="77" d="100"/>
        </p:scale>
        <p:origin x="-1248" y="-96"/>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9" Type="http://schemas.openxmlformats.org/officeDocument/2006/relationships/slide" Target="slides/slide6.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notesMaster" Target="notesMasters/notesMaster1.xml"/><Relationship Id="rId41" Type="http://schemas.openxmlformats.org/officeDocument/2006/relationships/printerSettings" Target="printerSettings/printerSettings1.bin"/><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1.xml"/><Relationship Id="rId3" Type="http://schemas.microsoft.com/office/2011/relationships/chartColorStyle" Target="colors1.xml"/></Relationships>
</file>

<file path=ppt/charts/_rels/chart10.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10.xml"/><Relationship Id="rId3" Type="http://schemas.microsoft.com/office/2011/relationships/chartColorStyle" Target="colors10.xml"/></Relationships>
</file>

<file path=ppt/charts/_rels/chart11.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11.xml"/><Relationship Id="rId3" Type="http://schemas.microsoft.com/office/2011/relationships/chartColorStyle" Target="colors11.xml"/></Relationships>
</file>

<file path=ppt/charts/_rels/chart12.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12.xml"/><Relationship Id="rId3" Type="http://schemas.microsoft.com/office/2011/relationships/chartColorStyle" Target="colors12.xml"/></Relationships>
</file>

<file path=ppt/charts/_rels/chart13.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13.xml"/><Relationship Id="rId3" Type="http://schemas.microsoft.com/office/2011/relationships/chartColorStyle" Target="colors13.xml"/></Relationships>
</file>

<file path=ppt/charts/_rels/chart14.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14.xml"/><Relationship Id="rId3" Type="http://schemas.microsoft.com/office/2011/relationships/chartColorStyle" Target="colors14.xml"/></Relationships>
</file>

<file path=ppt/charts/_rels/chart2.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2.xml"/><Relationship Id="rId3" Type="http://schemas.microsoft.com/office/2011/relationships/chartColorStyle" Target="colors2.xml"/></Relationships>
</file>

<file path=ppt/charts/_rels/chart3.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3.xml"/><Relationship Id="rId3" Type="http://schemas.microsoft.com/office/2011/relationships/chartColorStyle" Target="colors3.xml"/></Relationships>
</file>

<file path=ppt/charts/_rels/chart4.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4.xml"/><Relationship Id="rId3" Type="http://schemas.microsoft.com/office/2011/relationships/chartColorStyle" Target="colors4.xml"/></Relationships>
</file>

<file path=ppt/charts/_rels/chart5.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5.xml"/><Relationship Id="rId3" Type="http://schemas.microsoft.com/office/2011/relationships/chartColorStyle" Target="colors5.xml"/></Relationships>
</file>

<file path=ppt/charts/_rels/chart6.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6.xml"/><Relationship Id="rId3" Type="http://schemas.microsoft.com/office/2011/relationships/chartColorStyle" Target="colors6.xml"/></Relationships>
</file>

<file path=ppt/charts/_rels/chart7.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7.xml"/><Relationship Id="rId3" Type="http://schemas.microsoft.com/office/2011/relationships/chartColorStyle" Target="colors7.xml"/></Relationships>
</file>

<file path=ppt/charts/_rels/chart8.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8.xml"/><Relationship Id="rId3" Type="http://schemas.microsoft.com/office/2011/relationships/chartColorStyle" Target="colors8.xml"/></Relationships>
</file>

<file path=ppt/charts/_rels/chart9.xml.rels><?xml version="1.0" encoding="UTF-8" standalone="yes"?>
<Relationships xmlns="http://schemas.openxmlformats.org/package/2006/relationships"><Relationship Id="rId1" Type="http://schemas.openxmlformats.org/officeDocument/2006/relationships/oleObject" Target="file://localhost///Users/leonjun/Documents/OneDrive/Leon/NPS/Modules/OA%204602%20Joint%20Campaign%20Analysis/Summer%2017/Projects/Mini-Study/Data/Results.xlsx" TargetMode="External"/><Relationship Id="rId2" Type="http://schemas.microsoft.com/office/2011/relationships/chartStyle" Target="style9.xml"/><Relationship Id="rId3" Type="http://schemas.microsoft.com/office/2011/relationships/chartColorStyle" Target="colors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400" b="1" i="0" baseline="0">
                <a:effectLst>
                  <a:outerShdw blurRad="50800" dist="38100" dir="5400000" algn="t" rotWithShape="0">
                    <a:srgbClr val="000000">
                      <a:alpha val="40000"/>
                    </a:srgbClr>
                  </a:outerShdw>
                </a:effectLst>
              </a:rPr>
              <a:t>% On Station of Surface Ship  </a:t>
            </a:r>
            <a:endParaRPr lang="en-US" sz="1400">
              <a:effectLst/>
            </a:endParaRPr>
          </a:p>
        </c:rich>
      </c:tx>
      <c:layout/>
      <c:overlay val="0"/>
      <c:spPr>
        <a:noFill/>
        <a:ln>
          <a:noFill/>
        </a:ln>
        <a:effectLst/>
      </c:spPr>
    </c:title>
    <c:autoTitleDeleted val="0"/>
    <c:plotArea>
      <c:layout/>
      <c:barChart>
        <c:barDir val="col"/>
        <c:grouping val="clustered"/>
        <c:varyColors val="0"/>
        <c:ser>
          <c:idx val="0"/>
          <c:order val="0"/>
          <c:tx>
            <c:v>Scenario #1 - Increased Tension (Gas Station)</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Average!$M$2</c:f>
              <c:strCache>
                <c:ptCount val="1"/>
                <c:pt idx="0">
                  <c:v>% On Station (Surface)</c:v>
                </c:pt>
              </c:strCache>
            </c:strRef>
          </c:cat>
          <c:val>
            <c:numRef>
              <c:f>Average!$M$3</c:f>
              <c:numCache>
                <c:formatCode>0</c:formatCode>
                <c:ptCount val="1"/>
                <c:pt idx="0">
                  <c:v>85.0</c:v>
                </c:pt>
              </c:numCache>
            </c:numRef>
          </c:val>
        </c:ser>
        <c:ser>
          <c:idx val="1"/>
          <c:order val="1"/>
          <c:tx>
            <c:v>Scenario #2 - Increased Readiness with attrition (Delivery Boy)</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Average!$M$2</c:f>
              <c:strCache>
                <c:ptCount val="1"/>
                <c:pt idx="0">
                  <c:v>% On Station (Surface)</c:v>
                </c:pt>
              </c:strCache>
            </c:strRef>
          </c:cat>
          <c:val>
            <c:numRef>
              <c:f>Average!$M$4</c:f>
              <c:numCache>
                <c:formatCode>General</c:formatCode>
                <c:ptCount val="1"/>
                <c:pt idx="0">
                  <c:v>98.0</c:v>
                </c:pt>
              </c:numCache>
            </c:numRef>
          </c:val>
        </c:ser>
        <c:ser>
          <c:idx val="2"/>
          <c:order val="2"/>
          <c:tx>
            <c:v>Scenario #3 - Increase Readiness with attrition (Delivery Boy with CLF)</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Average!$M$2</c:f>
              <c:strCache>
                <c:ptCount val="1"/>
                <c:pt idx="0">
                  <c:v>% On Station (Surface)</c:v>
                </c:pt>
              </c:strCache>
            </c:strRef>
          </c:cat>
          <c:val>
            <c:numRef>
              <c:f>Average!$M$5</c:f>
              <c:numCache>
                <c:formatCode>General</c:formatCode>
                <c:ptCount val="1"/>
                <c:pt idx="0">
                  <c:v>97.0</c:v>
                </c:pt>
              </c:numCache>
            </c:numRef>
          </c:val>
        </c:ser>
        <c:dLbls>
          <c:showLegendKey val="0"/>
          <c:showVal val="0"/>
          <c:showCatName val="0"/>
          <c:showSerName val="0"/>
          <c:showPercent val="0"/>
          <c:showBubbleSize val="0"/>
        </c:dLbls>
        <c:gapWidth val="100"/>
        <c:overlap val="-24"/>
        <c:axId val="2029831928"/>
        <c:axId val="2029835656"/>
      </c:barChart>
      <c:catAx>
        <c:axId val="202983192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29835656"/>
        <c:crosses val="autoZero"/>
        <c:auto val="1"/>
        <c:lblAlgn val="ctr"/>
        <c:lblOffset val="100"/>
        <c:noMultiLvlLbl val="0"/>
      </c:catAx>
      <c:valAx>
        <c:axId val="2029835656"/>
        <c:scaling>
          <c:orientation val="minMax"/>
          <c:max val="100.0"/>
          <c:min val="0.0"/>
        </c:scaling>
        <c:delete val="0"/>
        <c:axPos val="l"/>
        <c:majorGridlines>
          <c:spPr>
            <a:ln w="9525" cap="flat" cmpd="sng" algn="ctr">
              <a:solidFill>
                <a:schemeClr val="lt1">
                  <a:lumMod val="95000"/>
                  <a:alpha val="10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2983192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400" b="1" i="0" baseline="0">
                <a:effectLst>
                  <a:outerShdw blurRad="50800" dist="38100" dir="5400000" algn="t" rotWithShape="0">
                    <a:srgbClr val="000000">
                      <a:alpha val="40000"/>
                    </a:srgbClr>
                  </a:outerShdw>
                </a:effectLst>
              </a:rPr>
              <a:t>%On Station of Surface Ship  </a:t>
            </a:r>
            <a:endParaRPr lang="en-US" sz="1400">
              <a:effectLst/>
            </a:endParaRPr>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'Simulation Run #2'!$K$2</c:f>
              <c:strCache>
                <c:ptCount val="1"/>
                <c:pt idx="0">
                  <c:v>% On Station (Surface)</c:v>
                </c:pt>
              </c:strCache>
            </c:strRef>
          </c:cat>
          <c:val>
            <c:numRef>
              <c:f>'Simulation Run #2'!$K$3</c:f>
              <c:numCache>
                <c:formatCode>General</c:formatCode>
                <c:ptCount val="1"/>
                <c:pt idx="0">
                  <c:v>98.0</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'Simulation Run #2'!$K$2</c:f>
              <c:strCache>
                <c:ptCount val="1"/>
                <c:pt idx="0">
                  <c:v>% On Station (Surface)</c:v>
                </c:pt>
              </c:strCache>
            </c:strRef>
          </c:cat>
          <c:val>
            <c:numRef>
              <c:f>'Simulation Run #2'!$K$4</c:f>
              <c:numCache>
                <c:formatCode>General</c:formatCode>
                <c:ptCount val="1"/>
                <c:pt idx="0">
                  <c:v>98.0</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'Simulation Run #2'!$K$2</c:f>
              <c:strCache>
                <c:ptCount val="1"/>
                <c:pt idx="0">
                  <c:v>% On Station (Surface)</c:v>
                </c:pt>
              </c:strCache>
            </c:strRef>
          </c:cat>
          <c:val>
            <c:numRef>
              <c:f>'Simulation Run #2'!$K$5</c:f>
              <c:numCache>
                <c:formatCode>General</c:formatCode>
                <c:ptCount val="1"/>
                <c:pt idx="0">
                  <c:v>98.0</c:v>
                </c:pt>
              </c:numCache>
            </c:numRef>
          </c:val>
        </c:ser>
        <c:dLbls>
          <c:showLegendKey val="0"/>
          <c:showVal val="0"/>
          <c:showCatName val="0"/>
          <c:showSerName val="0"/>
          <c:showPercent val="0"/>
          <c:showBubbleSize val="0"/>
        </c:dLbls>
        <c:gapWidth val="100"/>
        <c:overlap val="-24"/>
        <c:axId val="2105036392"/>
        <c:axId val="2105040024"/>
      </c:barChart>
      <c:catAx>
        <c:axId val="210503639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5040024"/>
        <c:crosses val="autoZero"/>
        <c:auto val="1"/>
        <c:lblAlgn val="ctr"/>
        <c:lblOffset val="100"/>
        <c:noMultiLvlLbl val="0"/>
      </c:catAx>
      <c:valAx>
        <c:axId val="2105040024"/>
        <c:scaling>
          <c:orientation val="minMax"/>
          <c:max val="100.0"/>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50363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400"/>
              <a:t>Fuel Provided </a:t>
            </a:r>
            <a:r>
              <a:rPr lang="en-US" sz="1400" baseline="0"/>
              <a:t>(Barrels)</a:t>
            </a:r>
            <a:endParaRPr lang="en-US" sz="1400"/>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#3'!$J$2</c:f>
              <c:strCache>
                <c:ptCount val="1"/>
                <c:pt idx="0">
                  <c:v>Fuel Provided (barrels)</c:v>
                </c:pt>
              </c:strCache>
            </c:strRef>
          </c:cat>
          <c:val>
            <c:numRef>
              <c:f>'Simulation Run #3'!$J$3</c:f>
              <c:numCache>
                <c:formatCode>General</c:formatCode>
                <c:ptCount val="1"/>
                <c:pt idx="0">
                  <c:v>378404.0</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#3'!$J$2</c:f>
              <c:strCache>
                <c:ptCount val="1"/>
                <c:pt idx="0">
                  <c:v>Fuel Provided (barrels)</c:v>
                </c:pt>
              </c:strCache>
            </c:strRef>
          </c:cat>
          <c:val>
            <c:numRef>
              <c:f>'Simulation Run #3'!$J$4</c:f>
              <c:numCache>
                <c:formatCode>General</c:formatCode>
                <c:ptCount val="1"/>
                <c:pt idx="0">
                  <c:v>365040.0</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#3'!$J$2</c:f>
              <c:strCache>
                <c:ptCount val="1"/>
                <c:pt idx="0">
                  <c:v>Fuel Provided (barrels)</c:v>
                </c:pt>
              </c:strCache>
            </c:strRef>
          </c:cat>
          <c:val>
            <c:numRef>
              <c:f>'Simulation Run #3'!$J$5</c:f>
              <c:numCache>
                <c:formatCode>General</c:formatCode>
                <c:ptCount val="1"/>
                <c:pt idx="0">
                  <c:v>270666.0</c:v>
                </c:pt>
              </c:numCache>
            </c:numRef>
          </c:val>
        </c:ser>
        <c:dLbls>
          <c:showLegendKey val="0"/>
          <c:showVal val="0"/>
          <c:showCatName val="0"/>
          <c:showSerName val="0"/>
          <c:showPercent val="0"/>
          <c:showBubbleSize val="0"/>
        </c:dLbls>
        <c:gapWidth val="100"/>
        <c:overlap val="-24"/>
        <c:axId val="2105762696"/>
        <c:axId val="2105766328"/>
      </c:barChart>
      <c:catAx>
        <c:axId val="210576269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5766328"/>
        <c:crosses val="autoZero"/>
        <c:auto val="1"/>
        <c:lblAlgn val="ctr"/>
        <c:lblOffset val="100"/>
        <c:noMultiLvlLbl val="0"/>
      </c:catAx>
      <c:valAx>
        <c:axId val="2105766328"/>
        <c:scaling>
          <c:orientation val="minMax"/>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576269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400" baseline="0"/>
              <a:t>Ammunition Provided (ST)</a:t>
            </a:r>
            <a:endParaRPr lang="en-US" sz="1400"/>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#3'!$K$2</c:f>
              <c:strCache>
                <c:ptCount val="1"/>
                <c:pt idx="0">
                  <c:v>Ammunition Provided (ST)</c:v>
                </c:pt>
              </c:strCache>
            </c:strRef>
          </c:cat>
          <c:val>
            <c:numRef>
              <c:f>'Simulation Run #3'!$K$3</c:f>
              <c:numCache>
                <c:formatCode>General</c:formatCode>
                <c:ptCount val="1"/>
                <c:pt idx="0">
                  <c:v>3508.0</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#3'!$K$2</c:f>
              <c:strCache>
                <c:ptCount val="1"/>
                <c:pt idx="0">
                  <c:v>Ammunition Provided (ST)</c:v>
                </c:pt>
              </c:strCache>
            </c:strRef>
          </c:cat>
          <c:val>
            <c:numRef>
              <c:f>'Simulation Run #3'!$K$4</c:f>
              <c:numCache>
                <c:formatCode>General</c:formatCode>
                <c:ptCount val="1"/>
                <c:pt idx="0">
                  <c:v>3428.0</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#3'!$K$2</c:f>
              <c:strCache>
                <c:ptCount val="1"/>
                <c:pt idx="0">
                  <c:v>Ammunition Provided (ST)</c:v>
                </c:pt>
              </c:strCache>
            </c:strRef>
          </c:cat>
          <c:val>
            <c:numRef>
              <c:f>'Simulation Run #3'!$K$5</c:f>
              <c:numCache>
                <c:formatCode>General</c:formatCode>
                <c:ptCount val="1"/>
                <c:pt idx="0">
                  <c:v>2434.0</c:v>
                </c:pt>
              </c:numCache>
            </c:numRef>
          </c:val>
        </c:ser>
        <c:dLbls>
          <c:showLegendKey val="0"/>
          <c:showVal val="0"/>
          <c:showCatName val="0"/>
          <c:showSerName val="0"/>
          <c:showPercent val="0"/>
          <c:showBubbleSize val="0"/>
        </c:dLbls>
        <c:gapWidth val="100"/>
        <c:overlap val="-24"/>
        <c:axId val="2105819240"/>
        <c:axId val="2105822872"/>
      </c:barChart>
      <c:catAx>
        <c:axId val="210581924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5822872"/>
        <c:crosses val="autoZero"/>
        <c:auto val="1"/>
        <c:lblAlgn val="ctr"/>
        <c:lblOffset val="100"/>
        <c:noMultiLvlLbl val="0"/>
      </c:catAx>
      <c:valAx>
        <c:axId val="2105822872"/>
        <c:scaling>
          <c:orientation val="minMax"/>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581924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200" b="1" i="0" u="none" strike="noStrike" kern="1200" spc="100" baseline="0">
                <a:solidFill>
                  <a:srgbClr val="FFFFFF">
                    <a:lumMod val="95000"/>
                  </a:srgbClr>
                </a:solidFill>
                <a:effectLst>
                  <a:outerShdw blurRad="50800" dist="38100" dir="5400000" algn="t" rotWithShape="0">
                    <a:prstClr val="black">
                      <a:alpha val="40000"/>
                    </a:prstClr>
                  </a:outerShdw>
                </a:effectLst>
                <a:latin typeface="+mn-lt"/>
                <a:ea typeface="+mn-ea"/>
                <a:cs typeface="+mn-cs"/>
              </a:defRPr>
            </a:pPr>
            <a:r>
              <a:rPr lang="en-US" sz="1400" b="1" i="0" kern="1200" spc="100" baseline="0" dirty="0" smtClean="0">
                <a:solidFill>
                  <a:srgbClr val="F2F2F2"/>
                </a:solidFill>
                <a:effectLst>
                  <a:outerShdw blurRad="50800" dist="38100" dir="5400000" algn="t" rotWithShape="0">
                    <a:srgbClr val="000000">
                      <a:alpha val="40000"/>
                    </a:srgbClr>
                  </a:outerShdw>
                </a:effectLst>
              </a:rPr>
              <a:t>% Utilization Rate of Supply Ship </a:t>
            </a:r>
            <a:endParaRPr lang="en-US" sz="1400" dirty="0">
              <a:effectLst/>
            </a:endParaRPr>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#3'!$L$2</c:f>
              <c:strCache>
                <c:ptCount val="1"/>
                <c:pt idx="0">
                  <c:v>% Utilization Rate (Resupply)</c:v>
                </c:pt>
              </c:strCache>
            </c:strRef>
          </c:cat>
          <c:val>
            <c:numRef>
              <c:f>'Simulation Run #3'!$L$3</c:f>
              <c:numCache>
                <c:formatCode>General</c:formatCode>
                <c:ptCount val="1"/>
                <c:pt idx="0">
                  <c:v>48.0</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#3'!$L$2</c:f>
              <c:strCache>
                <c:ptCount val="1"/>
                <c:pt idx="0">
                  <c:v>% Utilization Rate (Resupply)</c:v>
                </c:pt>
              </c:strCache>
            </c:strRef>
          </c:cat>
          <c:val>
            <c:numRef>
              <c:f>'Simulation Run #3'!$L$4</c:f>
              <c:numCache>
                <c:formatCode>General</c:formatCode>
                <c:ptCount val="1"/>
                <c:pt idx="0">
                  <c:v>63.0</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#3'!$L$2</c:f>
              <c:strCache>
                <c:ptCount val="1"/>
                <c:pt idx="0">
                  <c:v>% Utilization Rate (Resupply)</c:v>
                </c:pt>
              </c:strCache>
            </c:strRef>
          </c:cat>
          <c:val>
            <c:numRef>
              <c:f>'Simulation Run #3'!$L$5</c:f>
              <c:numCache>
                <c:formatCode>General</c:formatCode>
                <c:ptCount val="1"/>
                <c:pt idx="0">
                  <c:v>55.0</c:v>
                </c:pt>
              </c:numCache>
            </c:numRef>
          </c:val>
        </c:ser>
        <c:dLbls>
          <c:showLegendKey val="0"/>
          <c:showVal val="0"/>
          <c:showCatName val="0"/>
          <c:showSerName val="0"/>
          <c:showPercent val="0"/>
          <c:showBubbleSize val="0"/>
        </c:dLbls>
        <c:gapWidth val="100"/>
        <c:overlap val="-24"/>
        <c:axId val="2105124232"/>
        <c:axId val="2105127864"/>
      </c:barChart>
      <c:catAx>
        <c:axId val="210512423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5127864"/>
        <c:crosses val="autoZero"/>
        <c:auto val="1"/>
        <c:lblAlgn val="ctr"/>
        <c:lblOffset val="100"/>
        <c:noMultiLvlLbl val="0"/>
      </c:catAx>
      <c:valAx>
        <c:axId val="2105127864"/>
        <c:scaling>
          <c:orientation val="minMax"/>
          <c:max val="100.0"/>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512423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400" b="1" i="0" baseline="0">
                <a:effectLst>
                  <a:outerShdw blurRad="50800" dist="38100" dir="5400000" algn="t" rotWithShape="0">
                    <a:srgbClr val="000000">
                      <a:alpha val="40000"/>
                    </a:srgbClr>
                  </a:outerShdw>
                </a:effectLst>
              </a:rPr>
              <a:t>%On Station of Surface Ship  </a:t>
            </a:r>
            <a:endParaRPr lang="en-US" sz="1400">
              <a:effectLst/>
            </a:endParaRPr>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#3'!$M$2</c:f>
              <c:strCache>
                <c:ptCount val="1"/>
                <c:pt idx="0">
                  <c:v>% On Station (Surface)</c:v>
                </c:pt>
              </c:strCache>
            </c:strRef>
          </c:cat>
          <c:val>
            <c:numRef>
              <c:f>'Simulation Run #3'!$M$3</c:f>
              <c:numCache>
                <c:formatCode>General</c:formatCode>
                <c:ptCount val="1"/>
                <c:pt idx="0">
                  <c:v>97.0</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#3'!$M$2</c:f>
              <c:strCache>
                <c:ptCount val="1"/>
                <c:pt idx="0">
                  <c:v>% On Station (Surface)</c:v>
                </c:pt>
              </c:strCache>
            </c:strRef>
          </c:cat>
          <c:val>
            <c:numRef>
              <c:f>'Simulation Run #3'!$M$4</c:f>
              <c:numCache>
                <c:formatCode>General</c:formatCode>
                <c:ptCount val="1"/>
                <c:pt idx="0">
                  <c:v>97.0</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#3'!$M$2</c:f>
              <c:strCache>
                <c:ptCount val="1"/>
                <c:pt idx="0">
                  <c:v>% On Station (Surface)</c:v>
                </c:pt>
              </c:strCache>
            </c:strRef>
          </c:cat>
          <c:val>
            <c:numRef>
              <c:f>'Simulation Run #3'!$M$5</c:f>
              <c:numCache>
                <c:formatCode>General</c:formatCode>
                <c:ptCount val="1"/>
                <c:pt idx="0">
                  <c:v>97.0</c:v>
                </c:pt>
              </c:numCache>
            </c:numRef>
          </c:val>
        </c:ser>
        <c:dLbls>
          <c:showLegendKey val="0"/>
          <c:showVal val="0"/>
          <c:showCatName val="0"/>
          <c:showSerName val="0"/>
          <c:showPercent val="0"/>
          <c:showBubbleSize val="0"/>
        </c:dLbls>
        <c:gapWidth val="100"/>
        <c:overlap val="-24"/>
        <c:axId val="2105181240"/>
        <c:axId val="2105184872"/>
      </c:barChart>
      <c:catAx>
        <c:axId val="210518124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5184872"/>
        <c:crosses val="autoZero"/>
        <c:auto val="1"/>
        <c:lblAlgn val="ctr"/>
        <c:lblOffset val="100"/>
        <c:noMultiLvlLbl val="0"/>
      </c:catAx>
      <c:valAx>
        <c:axId val="2105184872"/>
        <c:scaling>
          <c:orientation val="minMax"/>
          <c:max val="100.0"/>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518124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200"/>
              <a:t>% Utilization</a:t>
            </a:r>
            <a:r>
              <a:rPr lang="en-US" sz="1200" baseline="0"/>
              <a:t> Rate of Resupply Vessels </a:t>
            </a:r>
            <a:endParaRPr lang="en-US" sz="1200"/>
          </a:p>
        </c:rich>
      </c:tx>
      <c:layout/>
      <c:overlay val="0"/>
      <c:spPr>
        <a:noFill/>
        <a:ln>
          <a:noFill/>
        </a:ln>
        <a:effectLst/>
      </c:spPr>
    </c:title>
    <c:autoTitleDeleted val="0"/>
    <c:plotArea>
      <c:layout/>
      <c:barChart>
        <c:barDir val="col"/>
        <c:grouping val="clustered"/>
        <c:varyColors val="0"/>
        <c:ser>
          <c:idx val="0"/>
          <c:order val="0"/>
          <c:tx>
            <c:v>Scenario #1 - Increased Tension (Gas Station)</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Average!$L$2</c:f>
              <c:strCache>
                <c:ptCount val="1"/>
                <c:pt idx="0">
                  <c:v>% Utilization Rate (Resupply)</c:v>
                </c:pt>
              </c:strCache>
            </c:strRef>
          </c:cat>
          <c:val>
            <c:numRef>
              <c:f>Average!$L$3</c:f>
              <c:numCache>
                <c:formatCode>0</c:formatCode>
                <c:ptCount val="1"/>
                <c:pt idx="0">
                  <c:v>9.0</c:v>
                </c:pt>
              </c:numCache>
            </c:numRef>
          </c:val>
        </c:ser>
        <c:ser>
          <c:idx val="1"/>
          <c:order val="1"/>
          <c:tx>
            <c:v>Scenario #2 - Increased Readiness with attrition (Delivery Boy)</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Average!$L$2</c:f>
              <c:strCache>
                <c:ptCount val="1"/>
                <c:pt idx="0">
                  <c:v>% Utilization Rate (Resupply)</c:v>
                </c:pt>
              </c:strCache>
            </c:strRef>
          </c:cat>
          <c:val>
            <c:numRef>
              <c:f>Average!$L$4</c:f>
              <c:numCache>
                <c:formatCode>General</c:formatCode>
                <c:ptCount val="1"/>
                <c:pt idx="0">
                  <c:v>96.0</c:v>
                </c:pt>
              </c:numCache>
            </c:numRef>
          </c:val>
        </c:ser>
        <c:ser>
          <c:idx val="2"/>
          <c:order val="2"/>
          <c:tx>
            <c:v>Scenario #3 - Increased Readiness with attrition (Delivery Box with CLF)</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val>
            <c:numRef>
              <c:f>Average!$L$5</c:f>
              <c:numCache>
                <c:formatCode>General</c:formatCode>
                <c:ptCount val="1"/>
                <c:pt idx="0">
                  <c:v>56.0</c:v>
                </c:pt>
              </c:numCache>
            </c:numRef>
          </c:val>
        </c:ser>
        <c:dLbls>
          <c:showLegendKey val="0"/>
          <c:showVal val="0"/>
          <c:showCatName val="0"/>
          <c:showSerName val="0"/>
          <c:showPercent val="0"/>
          <c:showBubbleSize val="0"/>
        </c:dLbls>
        <c:gapWidth val="100"/>
        <c:overlap val="-24"/>
        <c:axId val="2102375784"/>
        <c:axId val="2101498248"/>
      </c:barChart>
      <c:catAx>
        <c:axId val="210237578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1498248"/>
        <c:crosses val="autoZero"/>
        <c:auto val="1"/>
        <c:lblAlgn val="ctr"/>
        <c:lblOffset val="100"/>
        <c:noMultiLvlLbl val="0"/>
      </c:catAx>
      <c:valAx>
        <c:axId val="2101498248"/>
        <c:scaling>
          <c:orientation val="minMax"/>
          <c:max val="100.0"/>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237578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400"/>
              <a:t>Fuel Provided</a:t>
            </a:r>
            <a:r>
              <a:rPr lang="en-US" sz="1400" baseline="0"/>
              <a:t> (Barrels)</a:t>
            </a:r>
            <a:endParaRPr lang="en-US" sz="1400"/>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dLbl>
              <c:idx val="0"/>
              <c:layout/>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#1'!$H$2</c:f>
              <c:strCache>
                <c:ptCount val="1"/>
                <c:pt idx="0">
                  <c:v>Fuel Provided (barrels)</c:v>
                </c:pt>
              </c:strCache>
            </c:strRef>
          </c:cat>
          <c:val>
            <c:numRef>
              <c:f>'Simulation Run #1'!$H$3</c:f>
              <c:numCache>
                <c:formatCode>General</c:formatCode>
                <c:ptCount val="1"/>
                <c:pt idx="0">
                  <c:v>265021.0</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#1'!$H$2</c:f>
              <c:strCache>
                <c:ptCount val="1"/>
                <c:pt idx="0">
                  <c:v>Fuel Provided (barrels)</c:v>
                </c:pt>
              </c:strCache>
            </c:strRef>
          </c:cat>
          <c:val>
            <c:numRef>
              <c:f>'Simulation Run #1'!$H$4</c:f>
              <c:numCache>
                <c:formatCode>General</c:formatCode>
                <c:ptCount val="1"/>
                <c:pt idx="0">
                  <c:v>273660.0</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#1'!$H$2</c:f>
              <c:strCache>
                <c:ptCount val="1"/>
                <c:pt idx="0">
                  <c:v>Fuel Provided (barrels)</c:v>
                </c:pt>
              </c:strCache>
            </c:strRef>
          </c:cat>
          <c:val>
            <c:numRef>
              <c:f>'Simulation Run #1'!$H$5</c:f>
              <c:numCache>
                <c:formatCode>General</c:formatCode>
                <c:ptCount val="1"/>
                <c:pt idx="0">
                  <c:v>245708.0</c:v>
                </c:pt>
              </c:numCache>
            </c:numRef>
          </c:val>
        </c:ser>
        <c:dLbls>
          <c:showLegendKey val="0"/>
          <c:showVal val="0"/>
          <c:showCatName val="0"/>
          <c:showSerName val="0"/>
          <c:showPercent val="0"/>
          <c:showBubbleSize val="0"/>
        </c:dLbls>
        <c:gapWidth val="100"/>
        <c:overlap val="-24"/>
        <c:axId val="2104462392"/>
        <c:axId val="2104466024"/>
      </c:barChart>
      <c:catAx>
        <c:axId val="210446239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4466024"/>
        <c:crosses val="autoZero"/>
        <c:auto val="1"/>
        <c:lblAlgn val="ctr"/>
        <c:lblOffset val="100"/>
        <c:noMultiLvlLbl val="0"/>
      </c:catAx>
      <c:valAx>
        <c:axId val="2104466024"/>
        <c:scaling>
          <c:orientation val="minMax"/>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44623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400" baseline="0"/>
              <a:t>Ammunition Provided (ST)</a:t>
            </a:r>
            <a:endParaRPr lang="en-US" sz="1400"/>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#1'!$I$2</c:f>
              <c:strCache>
                <c:ptCount val="1"/>
                <c:pt idx="0">
                  <c:v>Ammunition Provided (ST)</c:v>
                </c:pt>
              </c:strCache>
            </c:strRef>
          </c:cat>
          <c:val>
            <c:numRef>
              <c:f>'Simulation Run #1'!$I$3</c:f>
              <c:numCache>
                <c:formatCode>General</c:formatCode>
                <c:ptCount val="1"/>
                <c:pt idx="0">
                  <c:v>2474.0</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#1'!$I$2</c:f>
              <c:strCache>
                <c:ptCount val="1"/>
                <c:pt idx="0">
                  <c:v>Ammunition Provided (ST)</c:v>
                </c:pt>
              </c:strCache>
            </c:strRef>
          </c:cat>
          <c:val>
            <c:numRef>
              <c:f>'Simulation Run #1'!$I$4</c:f>
              <c:numCache>
                <c:formatCode>General</c:formatCode>
                <c:ptCount val="1"/>
                <c:pt idx="0">
                  <c:v>2502.0</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#1'!$I$2</c:f>
              <c:strCache>
                <c:ptCount val="1"/>
                <c:pt idx="0">
                  <c:v>Ammunition Provided (ST)</c:v>
                </c:pt>
              </c:strCache>
            </c:strRef>
          </c:cat>
          <c:val>
            <c:numRef>
              <c:f>'Simulation Run #1'!$I$5</c:f>
              <c:numCache>
                <c:formatCode>General</c:formatCode>
                <c:ptCount val="1"/>
                <c:pt idx="0">
                  <c:v>2250.0</c:v>
                </c:pt>
              </c:numCache>
            </c:numRef>
          </c:val>
        </c:ser>
        <c:dLbls>
          <c:showLegendKey val="0"/>
          <c:showVal val="0"/>
          <c:showCatName val="0"/>
          <c:showSerName val="0"/>
          <c:showPercent val="0"/>
          <c:showBubbleSize val="0"/>
        </c:dLbls>
        <c:gapWidth val="100"/>
        <c:overlap val="-24"/>
        <c:axId val="2103553160"/>
        <c:axId val="2103549512"/>
      </c:barChart>
      <c:catAx>
        <c:axId val="210355316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3549512"/>
        <c:crosses val="autoZero"/>
        <c:auto val="1"/>
        <c:lblAlgn val="ctr"/>
        <c:lblOffset val="100"/>
        <c:noMultiLvlLbl val="0"/>
      </c:catAx>
      <c:valAx>
        <c:axId val="2103549512"/>
        <c:scaling>
          <c:orientation val="minMax"/>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355316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200" b="1" i="0" u="none" strike="noStrike" kern="1200" spc="100" baseline="0">
                <a:solidFill>
                  <a:srgbClr val="FFFFFF">
                    <a:lumMod val="95000"/>
                  </a:srgbClr>
                </a:solidFill>
                <a:effectLst>
                  <a:outerShdw blurRad="50800" dist="38100" dir="5400000" algn="t" rotWithShape="0">
                    <a:prstClr val="black">
                      <a:alpha val="40000"/>
                    </a:prstClr>
                  </a:outerShdw>
                </a:effectLst>
                <a:latin typeface="+mn-lt"/>
                <a:ea typeface="+mn-ea"/>
                <a:cs typeface="+mn-cs"/>
              </a:defRPr>
            </a:pPr>
            <a:r>
              <a:rPr lang="en-US" sz="1400" b="1" i="0" baseline="0" dirty="0" smtClean="0">
                <a:effectLst>
                  <a:outerShdw blurRad="50800" dist="38100" dir="5400000" algn="t" rotWithShape="0">
                    <a:srgbClr val="000000">
                      <a:alpha val="40000"/>
                    </a:srgbClr>
                  </a:outerShdw>
                </a:effectLst>
              </a:rPr>
              <a:t>% Utilization Rate of Supply Ship </a:t>
            </a:r>
            <a:r>
              <a:rPr lang="en-US" sz="1050" baseline="0" dirty="0" smtClean="0"/>
              <a:t> </a:t>
            </a:r>
            <a:endParaRPr lang="en-US" sz="1050" dirty="0"/>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#1'!$J$2</c:f>
              <c:strCache>
                <c:ptCount val="1"/>
                <c:pt idx="0">
                  <c:v>% Utilization Rate (Resupply)</c:v>
                </c:pt>
              </c:strCache>
            </c:strRef>
          </c:cat>
          <c:val>
            <c:numRef>
              <c:f>'Simulation Run #1'!$J$3</c:f>
              <c:numCache>
                <c:formatCode>0</c:formatCode>
                <c:ptCount val="1"/>
                <c:pt idx="0">
                  <c:v>5.3</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#1'!$J$2</c:f>
              <c:strCache>
                <c:ptCount val="1"/>
                <c:pt idx="0">
                  <c:v>% Utilization Rate (Resupply)</c:v>
                </c:pt>
              </c:strCache>
            </c:strRef>
          </c:cat>
          <c:val>
            <c:numRef>
              <c:f>'Simulation Run #1'!$J$4</c:f>
              <c:numCache>
                <c:formatCode>0</c:formatCode>
                <c:ptCount val="1"/>
                <c:pt idx="0">
                  <c:v>8.0</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#1'!$J$2</c:f>
              <c:strCache>
                <c:ptCount val="1"/>
                <c:pt idx="0">
                  <c:v>% Utilization Rate (Resupply)</c:v>
                </c:pt>
              </c:strCache>
            </c:strRef>
          </c:cat>
          <c:val>
            <c:numRef>
              <c:f>'Simulation Run #1'!$J$5</c:f>
              <c:numCache>
                <c:formatCode>0</c:formatCode>
                <c:ptCount val="1"/>
                <c:pt idx="0">
                  <c:v>13.0</c:v>
                </c:pt>
              </c:numCache>
            </c:numRef>
          </c:val>
        </c:ser>
        <c:dLbls>
          <c:showLegendKey val="0"/>
          <c:showVal val="0"/>
          <c:showCatName val="0"/>
          <c:showSerName val="0"/>
          <c:showPercent val="0"/>
          <c:showBubbleSize val="0"/>
        </c:dLbls>
        <c:gapWidth val="100"/>
        <c:overlap val="-24"/>
        <c:axId val="2102428968"/>
        <c:axId val="2102425320"/>
      </c:barChart>
      <c:catAx>
        <c:axId val="210242896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2425320"/>
        <c:crosses val="autoZero"/>
        <c:auto val="1"/>
        <c:lblAlgn val="ctr"/>
        <c:lblOffset val="100"/>
        <c:noMultiLvlLbl val="0"/>
      </c:catAx>
      <c:valAx>
        <c:axId val="2102425320"/>
        <c:scaling>
          <c:orientation val="minMax"/>
          <c:max val="100.0"/>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242896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400" b="1" i="0" baseline="0">
                <a:effectLst>
                  <a:outerShdw blurRad="50800" dist="38100" dir="5400000" algn="t" rotWithShape="0">
                    <a:srgbClr val="000000">
                      <a:alpha val="40000"/>
                    </a:srgbClr>
                  </a:outerShdw>
                </a:effectLst>
              </a:rPr>
              <a:t>%On Station of Surface Ship  </a:t>
            </a:r>
            <a:endParaRPr lang="en-US" sz="1400">
              <a:effectLst/>
            </a:endParaRPr>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#1'!$K$2</c:f>
              <c:strCache>
                <c:ptCount val="1"/>
                <c:pt idx="0">
                  <c:v>% On Station (Surface)</c:v>
                </c:pt>
              </c:strCache>
            </c:strRef>
          </c:cat>
          <c:val>
            <c:numRef>
              <c:f>'Simulation Run #1'!$K$3</c:f>
              <c:numCache>
                <c:formatCode>0</c:formatCode>
                <c:ptCount val="1"/>
                <c:pt idx="0">
                  <c:v>88.1</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#1'!$K$2</c:f>
              <c:strCache>
                <c:ptCount val="1"/>
                <c:pt idx="0">
                  <c:v>% On Station (Surface)</c:v>
                </c:pt>
              </c:strCache>
            </c:strRef>
          </c:cat>
          <c:val>
            <c:numRef>
              <c:f>'Simulation Run #1'!$K$4</c:f>
              <c:numCache>
                <c:formatCode>0</c:formatCode>
                <c:ptCount val="1"/>
                <c:pt idx="0">
                  <c:v>85.9</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#1'!$K$2</c:f>
              <c:strCache>
                <c:ptCount val="1"/>
                <c:pt idx="0">
                  <c:v>% On Station (Surface)</c:v>
                </c:pt>
              </c:strCache>
            </c:strRef>
          </c:cat>
          <c:val>
            <c:numRef>
              <c:f>'Simulation Run #1'!$K$5</c:f>
              <c:numCache>
                <c:formatCode>0</c:formatCode>
                <c:ptCount val="1"/>
                <c:pt idx="0">
                  <c:v>81.3</c:v>
                </c:pt>
              </c:numCache>
            </c:numRef>
          </c:val>
        </c:ser>
        <c:dLbls>
          <c:showLegendKey val="0"/>
          <c:showVal val="0"/>
          <c:showCatName val="0"/>
          <c:showSerName val="0"/>
          <c:showPercent val="0"/>
          <c:showBubbleSize val="0"/>
        </c:dLbls>
        <c:gapWidth val="100"/>
        <c:overlap val="-24"/>
        <c:axId val="2104667464"/>
        <c:axId val="2104671096"/>
      </c:barChart>
      <c:catAx>
        <c:axId val="210466746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4671096"/>
        <c:crosses val="autoZero"/>
        <c:auto val="1"/>
        <c:lblAlgn val="ctr"/>
        <c:lblOffset val="100"/>
        <c:noMultiLvlLbl val="0"/>
      </c:catAx>
      <c:valAx>
        <c:axId val="2104671096"/>
        <c:scaling>
          <c:orientation val="minMax"/>
          <c:min val="0.0"/>
        </c:scaling>
        <c:delete val="0"/>
        <c:axPos val="l"/>
        <c:majorGridlines>
          <c:spPr>
            <a:ln w="9525" cap="flat" cmpd="sng" algn="ctr">
              <a:solidFill>
                <a:schemeClr val="lt1">
                  <a:lumMod val="95000"/>
                  <a:alpha val="10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466746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400" baseline="0"/>
              <a:t>Ammunition Provided (ST)</a:t>
            </a:r>
            <a:endParaRPr lang="en-US" sz="1400"/>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#2'!$I$2</c:f>
              <c:strCache>
                <c:ptCount val="1"/>
                <c:pt idx="0">
                  <c:v>Ammunition Provided (ST)</c:v>
                </c:pt>
              </c:strCache>
            </c:strRef>
          </c:cat>
          <c:val>
            <c:numRef>
              <c:f>'Simulation Run #2'!$I$3</c:f>
              <c:numCache>
                <c:formatCode>General</c:formatCode>
                <c:ptCount val="1"/>
                <c:pt idx="0">
                  <c:v>2494.0</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#2'!$I$2</c:f>
              <c:strCache>
                <c:ptCount val="1"/>
                <c:pt idx="0">
                  <c:v>Ammunition Provided (ST)</c:v>
                </c:pt>
              </c:strCache>
            </c:strRef>
          </c:cat>
          <c:val>
            <c:numRef>
              <c:f>'Simulation Run #2'!$I$4</c:f>
              <c:numCache>
                <c:formatCode>General</c:formatCode>
                <c:ptCount val="1"/>
                <c:pt idx="0">
                  <c:v>2914.0</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#2'!$I$2</c:f>
              <c:strCache>
                <c:ptCount val="1"/>
                <c:pt idx="0">
                  <c:v>Ammunition Provided (ST)</c:v>
                </c:pt>
              </c:strCache>
            </c:strRef>
          </c:cat>
          <c:val>
            <c:numRef>
              <c:f>'Simulation Run #2'!$I$5</c:f>
              <c:numCache>
                <c:formatCode>General</c:formatCode>
                <c:ptCount val="1"/>
                <c:pt idx="0">
                  <c:v>2172.0</c:v>
                </c:pt>
              </c:numCache>
            </c:numRef>
          </c:val>
        </c:ser>
        <c:dLbls>
          <c:showLegendKey val="0"/>
          <c:showVal val="0"/>
          <c:showCatName val="0"/>
          <c:showSerName val="0"/>
          <c:showPercent val="0"/>
          <c:showBubbleSize val="0"/>
        </c:dLbls>
        <c:gapWidth val="100"/>
        <c:overlap val="-24"/>
        <c:axId val="2104825000"/>
        <c:axId val="2104828632"/>
      </c:barChart>
      <c:catAx>
        <c:axId val="210482500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4828632"/>
        <c:crosses val="autoZero"/>
        <c:auto val="1"/>
        <c:lblAlgn val="ctr"/>
        <c:lblOffset val="100"/>
        <c:noMultiLvlLbl val="0"/>
      </c:catAx>
      <c:valAx>
        <c:axId val="2104828632"/>
        <c:scaling>
          <c:orientation val="minMax"/>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482500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400"/>
              <a:t>Fuel Provided</a:t>
            </a:r>
            <a:r>
              <a:rPr lang="en-US" sz="1400" baseline="0"/>
              <a:t> (Barrels)</a:t>
            </a:r>
            <a:endParaRPr lang="en-US" sz="1400"/>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dLbl>
              <c:idx val="0"/>
              <c:layout/>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#2'!$H$2</c:f>
              <c:strCache>
                <c:ptCount val="1"/>
                <c:pt idx="0">
                  <c:v>Fuel Provided (barrels)</c:v>
                </c:pt>
              </c:strCache>
            </c:strRef>
          </c:cat>
          <c:val>
            <c:numRef>
              <c:f>'Simulation Run #2'!$H$3</c:f>
              <c:numCache>
                <c:formatCode>General</c:formatCode>
                <c:ptCount val="1"/>
                <c:pt idx="0">
                  <c:v>274795.0</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#2'!$H$2</c:f>
              <c:strCache>
                <c:ptCount val="1"/>
                <c:pt idx="0">
                  <c:v>Fuel Provided (barrels)</c:v>
                </c:pt>
              </c:strCache>
            </c:strRef>
          </c:cat>
          <c:val>
            <c:numRef>
              <c:f>'Simulation Run #2'!$H$4</c:f>
              <c:numCache>
                <c:formatCode>General</c:formatCode>
                <c:ptCount val="1"/>
                <c:pt idx="0">
                  <c:v>304776.0</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'Simulation Run #2'!$H$2</c:f>
              <c:strCache>
                <c:ptCount val="1"/>
                <c:pt idx="0">
                  <c:v>Fuel Provided (barrels)</c:v>
                </c:pt>
              </c:strCache>
            </c:strRef>
          </c:cat>
          <c:val>
            <c:numRef>
              <c:f>'Simulation Run #2'!$H$5</c:f>
              <c:numCache>
                <c:formatCode>General</c:formatCode>
                <c:ptCount val="1"/>
                <c:pt idx="0">
                  <c:v>237821.0</c:v>
                </c:pt>
              </c:numCache>
            </c:numRef>
          </c:val>
        </c:ser>
        <c:dLbls>
          <c:showLegendKey val="0"/>
          <c:showVal val="0"/>
          <c:showCatName val="0"/>
          <c:showSerName val="0"/>
          <c:showPercent val="0"/>
          <c:showBubbleSize val="0"/>
        </c:dLbls>
        <c:gapWidth val="100"/>
        <c:overlap val="-24"/>
        <c:axId val="2104882920"/>
        <c:axId val="2104886552"/>
      </c:barChart>
      <c:catAx>
        <c:axId val="210488292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4886552"/>
        <c:crosses val="autoZero"/>
        <c:auto val="1"/>
        <c:lblAlgn val="ctr"/>
        <c:lblOffset val="100"/>
        <c:noMultiLvlLbl val="0"/>
      </c:catAx>
      <c:valAx>
        <c:axId val="2104886552"/>
        <c:scaling>
          <c:orientation val="minMax"/>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488292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200" b="1" i="0" u="none" strike="noStrike" kern="1200" spc="100" baseline="0">
                <a:solidFill>
                  <a:srgbClr val="FFFFFF">
                    <a:lumMod val="95000"/>
                  </a:srgbClr>
                </a:solidFill>
                <a:effectLst>
                  <a:outerShdw blurRad="50800" dist="38100" dir="5400000" algn="t" rotWithShape="0">
                    <a:prstClr val="black">
                      <a:alpha val="40000"/>
                    </a:prstClr>
                  </a:outerShdw>
                </a:effectLst>
                <a:latin typeface="+mn-lt"/>
                <a:ea typeface="+mn-ea"/>
                <a:cs typeface="+mn-cs"/>
              </a:defRPr>
            </a:pPr>
            <a:r>
              <a:rPr lang="en-US" sz="1400" b="1" i="0" kern="1200" spc="100" baseline="0" dirty="0" smtClean="0">
                <a:solidFill>
                  <a:srgbClr val="F2F2F2"/>
                </a:solidFill>
                <a:effectLst>
                  <a:outerShdw blurRad="50800" dist="38100" dir="5400000" algn="t" rotWithShape="0">
                    <a:srgbClr val="000000">
                      <a:alpha val="40000"/>
                    </a:srgbClr>
                  </a:outerShdw>
                </a:effectLst>
              </a:rPr>
              <a:t>% Utilization Rate of Supply Ship </a:t>
            </a:r>
            <a:endParaRPr lang="en-US" sz="1400" dirty="0">
              <a:effectLst/>
            </a:endParaRPr>
          </a:p>
        </c:rich>
      </c:tx>
      <c:layout/>
      <c:overlay val="0"/>
      <c:spPr>
        <a:noFill/>
        <a:ln>
          <a:noFill/>
        </a:ln>
        <a:effectLst/>
      </c:spPr>
    </c:title>
    <c:autoTitleDeleted val="0"/>
    <c:plotArea>
      <c:layout/>
      <c:barChart>
        <c:barDir val="col"/>
        <c:grouping val="clustered"/>
        <c:varyColors val="0"/>
        <c:ser>
          <c:idx val="0"/>
          <c:order val="0"/>
          <c:tx>
            <c:v>Case #1</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'Simulation Run #2'!$J$2</c:f>
              <c:strCache>
                <c:ptCount val="1"/>
                <c:pt idx="0">
                  <c:v>% Utilization Rate (Resupply)</c:v>
                </c:pt>
              </c:strCache>
            </c:strRef>
          </c:cat>
          <c:val>
            <c:numRef>
              <c:f>'Simulation Run #2'!$J$3</c:f>
              <c:numCache>
                <c:formatCode>General</c:formatCode>
                <c:ptCount val="1"/>
                <c:pt idx="0">
                  <c:v>94.0</c:v>
                </c:pt>
              </c:numCache>
            </c:numRef>
          </c:val>
        </c:ser>
        <c:ser>
          <c:idx val="1"/>
          <c:order val="1"/>
          <c:tx>
            <c:v>Case #2</c:v>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'Simulation Run #2'!$J$2</c:f>
              <c:strCache>
                <c:ptCount val="1"/>
                <c:pt idx="0">
                  <c:v>% Utilization Rate (Resupply)</c:v>
                </c:pt>
              </c:strCache>
            </c:strRef>
          </c:cat>
          <c:val>
            <c:numRef>
              <c:f>'Simulation Run #2'!$J$4</c:f>
              <c:numCache>
                <c:formatCode>General</c:formatCode>
                <c:ptCount val="1"/>
                <c:pt idx="0">
                  <c:v>94.0</c:v>
                </c:pt>
              </c:numCache>
            </c:numRef>
          </c:val>
        </c:ser>
        <c:ser>
          <c:idx val="2"/>
          <c:order val="2"/>
          <c:tx>
            <c:v>Case #3</c:v>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strRef>
              <c:f>'Simulation Run #2'!$J$2</c:f>
              <c:strCache>
                <c:ptCount val="1"/>
                <c:pt idx="0">
                  <c:v>% Utilization Rate (Resupply)</c:v>
                </c:pt>
              </c:strCache>
            </c:strRef>
          </c:cat>
          <c:val>
            <c:numRef>
              <c:f>'Simulation Run #2'!$J$5</c:f>
              <c:numCache>
                <c:formatCode>General</c:formatCode>
                <c:ptCount val="1"/>
                <c:pt idx="0">
                  <c:v>99.0</c:v>
                </c:pt>
              </c:numCache>
            </c:numRef>
          </c:val>
        </c:ser>
        <c:dLbls>
          <c:showLegendKey val="0"/>
          <c:showVal val="0"/>
          <c:showCatName val="0"/>
          <c:showSerName val="0"/>
          <c:showPercent val="0"/>
          <c:showBubbleSize val="0"/>
        </c:dLbls>
        <c:gapWidth val="100"/>
        <c:overlap val="-24"/>
        <c:axId val="2104979560"/>
        <c:axId val="2104983192"/>
      </c:barChart>
      <c:catAx>
        <c:axId val="210497956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4983192"/>
        <c:crosses val="autoZero"/>
        <c:auto val="1"/>
        <c:lblAlgn val="ctr"/>
        <c:lblOffset val="100"/>
        <c:noMultiLvlLbl val="0"/>
      </c:catAx>
      <c:valAx>
        <c:axId val="2104983192"/>
        <c:scaling>
          <c:orientation val="minMax"/>
          <c:max val="100.0"/>
          <c:min val="0.0"/>
        </c:scaling>
        <c:delete val="0"/>
        <c:axPos val="l"/>
        <c:majorGridlines>
          <c:spPr>
            <a:ln w="9525" cap="flat" cmpd="sng" algn="ctr">
              <a:solidFill>
                <a:schemeClr val="lt1">
                  <a:lumMod val="95000"/>
                  <a:alpha val="1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10497956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0.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8.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FAFDBA-1190-714F-87D3-9D45CAEB2174}" type="doc">
      <dgm:prSet loTypeId="urn:microsoft.com/office/officeart/2005/8/layout/process3" loCatId="" qsTypeId="urn:microsoft.com/office/officeart/2005/8/quickstyle/simple4" qsCatId="simple" csTypeId="urn:microsoft.com/office/officeart/2005/8/colors/accent2_2" csCatId="accent2" phldr="1"/>
      <dgm:spPr/>
      <dgm:t>
        <a:bodyPr/>
        <a:lstStyle/>
        <a:p>
          <a:endParaRPr lang="en-US"/>
        </a:p>
      </dgm:t>
    </dgm:pt>
    <dgm:pt modelId="{B1575130-5052-7C4D-82C2-37C1BC63CA7C}">
      <dgm:prSet phldrT="[Text]"/>
      <dgm:spPr/>
      <dgm:t>
        <a:bodyPr/>
        <a:lstStyle/>
        <a:p>
          <a:r>
            <a:rPr lang="en-US" dirty="0" smtClean="0">
              <a:latin typeface="Cambria Math" charset="0"/>
              <a:ea typeface="Cambria Math" charset="0"/>
              <a:cs typeface="Cambria Math" charset="0"/>
            </a:rPr>
            <a:t>Scenario</a:t>
          </a:r>
          <a:endParaRPr lang="en-US" dirty="0">
            <a:latin typeface="Cambria Math" charset="0"/>
            <a:ea typeface="Cambria Math" charset="0"/>
            <a:cs typeface="Cambria Math" charset="0"/>
          </a:endParaRPr>
        </a:p>
      </dgm:t>
    </dgm:pt>
    <dgm:pt modelId="{2C516E84-D034-2445-BC80-9129EBB52D9A}" type="parTrans" cxnId="{A721F96A-97A7-D140-BA0B-3DE64E63C90E}">
      <dgm:prSet/>
      <dgm:spPr/>
      <dgm:t>
        <a:bodyPr/>
        <a:lstStyle/>
        <a:p>
          <a:endParaRPr lang="en-US">
            <a:latin typeface="Cambria Math" charset="0"/>
            <a:ea typeface="Cambria Math" charset="0"/>
            <a:cs typeface="Cambria Math" charset="0"/>
          </a:endParaRPr>
        </a:p>
      </dgm:t>
    </dgm:pt>
    <dgm:pt modelId="{CF3182F7-C20E-CA47-94F1-59D76CCAF385}" type="sibTrans" cxnId="{A721F96A-97A7-D140-BA0B-3DE64E63C90E}">
      <dgm:prSet/>
      <dgm:spPr/>
      <dgm:t>
        <a:bodyPr/>
        <a:lstStyle/>
        <a:p>
          <a:endParaRPr lang="en-US">
            <a:latin typeface="Cambria Math" charset="0"/>
            <a:ea typeface="Cambria Math" charset="0"/>
            <a:cs typeface="Cambria Math" charset="0"/>
          </a:endParaRPr>
        </a:p>
      </dgm:t>
    </dgm:pt>
    <dgm:pt modelId="{365D4A03-C3D6-8A49-95EC-ED9F31582A97}">
      <dgm:prSet phldrT="[Text]"/>
      <dgm:spPr/>
      <dgm:t>
        <a:bodyPr/>
        <a:lstStyle/>
        <a:p>
          <a:r>
            <a:rPr lang="en-US" dirty="0" smtClean="0">
              <a:latin typeface="Cambria Math" charset="0"/>
              <a:ea typeface="Cambria Math" charset="0"/>
              <a:cs typeface="Cambria Math" charset="0"/>
            </a:rPr>
            <a:t>Operational environment</a:t>
          </a:r>
        </a:p>
      </dgm:t>
    </dgm:pt>
    <dgm:pt modelId="{1DF5F934-E529-7542-B0DE-16C2F0C7C1FC}" type="parTrans" cxnId="{D0846437-34E8-884E-8000-8F96F6FA2E4D}">
      <dgm:prSet/>
      <dgm:spPr/>
      <dgm:t>
        <a:bodyPr/>
        <a:lstStyle/>
        <a:p>
          <a:endParaRPr lang="en-US">
            <a:latin typeface="Cambria Math" charset="0"/>
            <a:ea typeface="Cambria Math" charset="0"/>
            <a:cs typeface="Cambria Math" charset="0"/>
          </a:endParaRPr>
        </a:p>
      </dgm:t>
    </dgm:pt>
    <dgm:pt modelId="{FF6BDDB1-7EE3-3F4B-8FCD-53BE1141AD9A}" type="sibTrans" cxnId="{D0846437-34E8-884E-8000-8F96F6FA2E4D}">
      <dgm:prSet/>
      <dgm:spPr/>
      <dgm:t>
        <a:bodyPr/>
        <a:lstStyle/>
        <a:p>
          <a:endParaRPr lang="en-US">
            <a:latin typeface="Cambria Math" charset="0"/>
            <a:ea typeface="Cambria Math" charset="0"/>
            <a:cs typeface="Cambria Math" charset="0"/>
          </a:endParaRPr>
        </a:p>
      </dgm:t>
    </dgm:pt>
    <dgm:pt modelId="{039961F1-141C-194D-9EEF-5E20017947E6}">
      <dgm:prSet phldrT="[Text]"/>
      <dgm:spPr/>
      <dgm:t>
        <a:bodyPr/>
        <a:lstStyle/>
        <a:p>
          <a:r>
            <a:rPr lang="en-US" dirty="0" smtClean="0">
              <a:latin typeface="Cambria Math" charset="0"/>
              <a:ea typeface="Cambria Math" charset="0"/>
              <a:cs typeface="Cambria Math" charset="0"/>
            </a:rPr>
            <a:t>Means</a:t>
          </a:r>
          <a:endParaRPr lang="en-US" dirty="0">
            <a:latin typeface="Cambria Math" charset="0"/>
            <a:ea typeface="Cambria Math" charset="0"/>
            <a:cs typeface="Cambria Math" charset="0"/>
          </a:endParaRPr>
        </a:p>
      </dgm:t>
    </dgm:pt>
    <dgm:pt modelId="{639EB496-BBFF-FC43-93A9-C5FD558467FC}" type="parTrans" cxnId="{DEFBAB25-CD34-A345-A425-A17CC14625D3}">
      <dgm:prSet/>
      <dgm:spPr/>
      <dgm:t>
        <a:bodyPr/>
        <a:lstStyle/>
        <a:p>
          <a:endParaRPr lang="en-US">
            <a:latin typeface="Cambria Math" charset="0"/>
            <a:ea typeface="Cambria Math" charset="0"/>
            <a:cs typeface="Cambria Math" charset="0"/>
          </a:endParaRPr>
        </a:p>
      </dgm:t>
    </dgm:pt>
    <dgm:pt modelId="{4C46E96C-2239-8548-8CFD-CBC4E1A91358}" type="sibTrans" cxnId="{DEFBAB25-CD34-A345-A425-A17CC14625D3}">
      <dgm:prSet/>
      <dgm:spPr/>
      <dgm:t>
        <a:bodyPr/>
        <a:lstStyle/>
        <a:p>
          <a:endParaRPr lang="en-US">
            <a:latin typeface="Cambria Math" charset="0"/>
            <a:ea typeface="Cambria Math" charset="0"/>
            <a:cs typeface="Cambria Math" charset="0"/>
          </a:endParaRPr>
        </a:p>
      </dgm:t>
    </dgm:pt>
    <dgm:pt modelId="{5C83A3E4-2370-BC42-94C1-8B4E70E13A7F}">
      <dgm:prSet custT="1"/>
      <dgm:spPr/>
      <dgm:t>
        <a:bodyPr/>
        <a:lstStyle/>
        <a:p>
          <a:r>
            <a:rPr lang="en-US" sz="2000" dirty="0" smtClean="0">
              <a:latin typeface="Cambria Math" charset="0"/>
              <a:ea typeface="Cambria Math" charset="0"/>
              <a:cs typeface="Cambria Math" charset="0"/>
            </a:rPr>
            <a:t>Type of support (Gas Station vs. Delivery Boy)</a:t>
          </a:r>
          <a:endParaRPr lang="en-US" sz="2000" dirty="0">
            <a:latin typeface="Cambria Math" charset="0"/>
            <a:ea typeface="Cambria Math" charset="0"/>
            <a:cs typeface="Cambria Math" charset="0"/>
          </a:endParaRPr>
        </a:p>
      </dgm:t>
    </dgm:pt>
    <dgm:pt modelId="{86A5DF41-4E0B-0947-B7A3-21461BA2386C}" type="sibTrans" cxnId="{6D2F4392-35B7-8E4E-B11D-DB9D613049DE}">
      <dgm:prSet/>
      <dgm:spPr/>
      <dgm:t>
        <a:bodyPr/>
        <a:lstStyle/>
        <a:p>
          <a:endParaRPr lang="en-US">
            <a:latin typeface="Cambria Math" charset="0"/>
            <a:ea typeface="Cambria Math" charset="0"/>
            <a:cs typeface="Cambria Math" charset="0"/>
          </a:endParaRPr>
        </a:p>
      </dgm:t>
    </dgm:pt>
    <dgm:pt modelId="{2FBB714F-C5A6-AD4E-9314-CD6E79A5ECDF}" type="parTrans" cxnId="{6D2F4392-35B7-8E4E-B11D-DB9D613049DE}">
      <dgm:prSet/>
      <dgm:spPr/>
      <dgm:t>
        <a:bodyPr/>
        <a:lstStyle/>
        <a:p>
          <a:endParaRPr lang="en-US">
            <a:latin typeface="Cambria Math" charset="0"/>
            <a:ea typeface="Cambria Math" charset="0"/>
            <a:cs typeface="Cambria Math" charset="0"/>
          </a:endParaRPr>
        </a:p>
      </dgm:t>
    </dgm:pt>
    <dgm:pt modelId="{094BE11B-7978-2B44-87AA-BEC337FDF798}">
      <dgm:prSet phldrT="[Text]" custT="1"/>
      <dgm:spPr/>
      <dgm:t>
        <a:bodyPr/>
        <a:lstStyle/>
        <a:p>
          <a:r>
            <a:rPr lang="en-US" sz="2000" dirty="0" smtClean="0">
              <a:latin typeface="Cambria Math" charset="0"/>
              <a:ea typeface="Cambria Math" charset="0"/>
              <a:cs typeface="Cambria Math" charset="0"/>
            </a:rPr>
            <a:t>Increased tensions short of war</a:t>
          </a:r>
        </a:p>
      </dgm:t>
    </dgm:pt>
    <dgm:pt modelId="{36085C44-D3C8-D143-AF09-09FF3994A30E}" type="parTrans" cxnId="{ECDA0BB2-A5BA-B24C-AA64-D2E9C33990E4}">
      <dgm:prSet/>
      <dgm:spPr/>
      <dgm:t>
        <a:bodyPr/>
        <a:lstStyle/>
        <a:p>
          <a:endParaRPr lang="en-US">
            <a:latin typeface="Cambria Math" charset="0"/>
            <a:ea typeface="Cambria Math" charset="0"/>
            <a:cs typeface="Cambria Math" charset="0"/>
          </a:endParaRPr>
        </a:p>
      </dgm:t>
    </dgm:pt>
    <dgm:pt modelId="{DCCF7F19-8F50-E146-845E-2CAC72505D34}" type="sibTrans" cxnId="{ECDA0BB2-A5BA-B24C-AA64-D2E9C33990E4}">
      <dgm:prSet/>
      <dgm:spPr/>
      <dgm:t>
        <a:bodyPr/>
        <a:lstStyle/>
        <a:p>
          <a:endParaRPr lang="en-US">
            <a:latin typeface="Cambria Math" charset="0"/>
            <a:ea typeface="Cambria Math" charset="0"/>
            <a:cs typeface="Cambria Math" charset="0"/>
          </a:endParaRPr>
        </a:p>
      </dgm:t>
    </dgm:pt>
    <dgm:pt modelId="{0C8C8D14-B399-A043-AA51-BDB3EAB7920D}">
      <dgm:prSet phldrT="[Text]" custT="1"/>
      <dgm:spPr/>
      <dgm:t>
        <a:bodyPr/>
        <a:lstStyle/>
        <a:p>
          <a:r>
            <a:rPr lang="en-US" sz="2000" dirty="0" smtClean="0">
              <a:latin typeface="Cambria Math" charset="0"/>
              <a:ea typeface="Cambria Math" charset="0"/>
              <a:cs typeface="Cambria Math" charset="0"/>
            </a:rPr>
            <a:t>Type of resupply ships</a:t>
          </a:r>
          <a:endParaRPr lang="en-US" sz="2000" dirty="0">
            <a:latin typeface="Cambria Math" charset="0"/>
            <a:ea typeface="Cambria Math" charset="0"/>
            <a:cs typeface="Cambria Math" charset="0"/>
          </a:endParaRPr>
        </a:p>
      </dgm:t>
    </dgm:pt>
    <dgm:pt modelId="{75F7B0AE-1649-CE46-A104-46DDDB28DE18}" type="parTrans" cxnId="{D0745FCE-D876-FE48-9999-45DE27CB2C16}">
      <dgm:prSet/>
      <dgm:spPr/>
      <dgm:t>
        <a:bodyPr/>
        <a:lstStyle/>
        <a:p>
          <a:endParaRPr lang="en-US">
            <a:latin typeface="Cambria Math" charset="0"/>
            <a:ea typeface="Cambria Math" charset="0"/>
            <a:cs typeface="Cambria Math" charset="0"/>
          </a:endParaRPr>
        </a:p>
      </dgm:t>
    </dgm:pt>
    <dgm:pt modelId="{37EF2B71-E6C3-2244-BD58-9F0C633F6D06}" type="sibTrans" cxnId="{D0745FCE-D876-FE48-9999-45DE27CB2C16}">
      <dgm:prSet/>
      <dgm:spPr/>
      <dgm:t>
        <a:bodyPr/>
        <a:lstStyle/>
        <a:p>
          <a:endParaRPr lang="en-US">
            <a:latin typeface="Cambria Math" charset="0"/>
            <a:ea typeface="Cambria Math" charset="0"/>
            <a:cs typeface="Cambria Math" charset="0"/>
          </a:endParaRPr>
        </a:p>
      </dgm:t>
    </dgm:pt>
    <dgm:pt modelId="{67B221B3-A49B-6142-8B8A-EC9DAA9B2862}">
      <dgm:prSet custT="1"/>
      <dgm:spPr/>
      <dgm:t>
        <a:bodyPr/>
        <a:lstStyle/>
        <a:p>
          <a:r>
            <a:rPr lang="en-US" sz="2000" dirty="0" smtClean="0">
              <a:latin typeface="Cambria Math" charset="0"/>
              <a:ea typeface="Cambria Math" charset="0"/>
              <a:cs typeface="Cambria Math" charset="0"/>
            </a:rPr>
            <a:t>Demand of logistic support</a:t>
          </a:r>
          <a:endParaRPr lang="en-US" sz="2000" dirty="0">
            <a:latin typeface="Cambria Math" charset="0"/>
            <a:ea typeface="Cambria Math" charset="0"/>
            <a:cs typeface="Cambria Math" charset="0"/>
          </a:endParaRPr>
        </a:p>
      </dgm:t>
    </dgm:pt>
    <dgm:pt modelId="{84838AEE-F515-A446-B2E8-15F3C207D2F8}" type="parTrans" cxnId="{93841DD3-5851-D14D-95EE-91003E0987FB}">
      <dgm:prSet/>
      <dgm:spPr/>
      <dgm:t>
        <a:bodyPr/>
        <a:lstStyle/>
        <a:p>
          <a:endParaRPr lang="en-US">
            <a:latin typeface="Cambria Math" charset="0"/>
            <a:ea typeface="Cambria Math" charset="0"/>
            <a:cs typeface="Cambria Math" charset="0"/>
          </a:endParaRPr>
        </a:p>
      </dgm:t>
    </dgm:pt>
    <dgm:pt modelId="{F7340B4F-2C82-554B-843C-E866637C1178}" type="sibTrans" cxnId="{93841DD3-5851-D14D-95EE-91003E0987FB}">
      <dgm:prSet/>
      <dgm:spPr/>
      <dgm:t>
        <a:bodyPr/>
        <a:lstStyle/>
        <a:p>
          <a:endParaRPr lang="en-US">
            <a:latin typeface="Cambria Math" charset="0"/>
            <a:ea typeface="Cambria Math" charset="0"/>
            <a:cs typeface="Cambria Math" charset="0"/>
          </a:endParaRPr>
        </a:p>
      </dgm:t>
    </dgm:pt>
    <dgm:pt modelId="{A881C4C8-A6DB-6242-B4D2-7249DA9088B5}">
      <dgm:prSet phldrT="[Text]" custT="1"/>
      <dgm:spPr/>
      <dgm:t>
        <a:bodyPr/>
        <a:lstStyle/>
        <a:p>
          <a:r>
            <a:rPr lang="en-US" sz="2000" dirty="0" smtClean="0">
              <a:latin typeface="Cambria Math" charset="0"/>
              <a:ea typeface="Cambria Math" charset="0"/>
              <a:cs typeface="Cambria Math" charset="0"/>
            </a:rPr>
            <a:t>Increased readiness operations</a:t>
          </a:r>
        </a:p>
      </dgm:t>
    </dgm:pt>
    <dgm:pt modelId="{B043A5D8-FBFF-944F-8503-E6B2F263E271}" type="parTrans" cxnId="{60AD43A7-7685-024F-85D8-167AAFE6C285}">
      <dgm:prSet/>
      <dgm:spPr/>
      <dgm:t>
        <a:bodyPr/>
        <a:lstStyle/>
        <a:p>
          <a:endParaRPr lang="en-US"/>
        </a:p>
      </dgm:t>
    </dgm:pt>
    <dgm:pt modelId="{8D87CBF4-0E86-CD41-8E81-1B37DD9E7FD7}" type="sibTrans" cxnId="{60AD43A7-7685-024F-85D8-167AAFE6C285}">
      <dgm:prSet/>
      <dgm:spPr/>
      <dgm:t>
        <a:bodyPr/>
        <a:lstStyle/>
        <a:p>
          <a:endParaRPr lang="en-US"/>
        </a:p>
      </dgm:t>
    </dgm:pt>
    <dgm:pt modelId="{39212A6F-72D0-DD4D-A41C-2FBA439774C8}">
      <dgm:prSet phldrT="[Text]" custT="1"/>
      <dgm:spPr/>
      <dgm:t>
        <a:bodyPr/>
        <a:lstStyle/>
        <a:p>
          <a:endParaRPr lang="en-US" sz="2000" dirty="0" smtClean="0">
            <a:latin typeface="Cambria Math" charset="0"/>
            <a:ea typeface="Cambria Math" charset="0"/>
            <a:cs typeface="Cambria Math" charset="0"/>
          </a:endParaRPr>
        </a:p>
      </dgm:t>
    </dgm:pt>
    <dgm:pt modelId="{64E64E6D-7B78-F240-A988-D28258BAC6E0}" type="parTrans" cxnId="{A9967CF2-77FF-D149-9B9A-636FE16CA801}">
      <dgm:prSet/>
      <dgm:spPr/>
      <dgm:t>
        <a:bodyPr/>
        <a:lstStyle/>
        <a:p>
          <a:endParaRPr lang="en-US"/>
        </a:p>
      </dgm:t>
    </dgm:pt>
    <dgm:pt modelId="{B1AE0547-F9D4-C542-845C-FAF65F86815A}" type="sibTrans" cxnId="{A9967CF2-77FF-D149-9B9A-636FE16CA801}">
      <dgm:prSet/>
      <dgm:spPr/>
      <dgm:t>
        <a:bodyPr/>
        <a:lstStyle/>
        <a:p>
          <a:endParaRPr lang="en-US"/>
        </a:p>
      </dgm:t>
    </dgm:pt>
    <dgm:pt modelId="{4CD23B80-A307-5E46-8635-3A8DDA5D7815}">
      <dgm:prSet custT="1"/>
      <dgm:spPr/>
      <dgm:t>
        <a:bodyPr/>
        <a:lstStyle/>
        <a:p>
          <a:endParaRPr lang="en-US" sz="2000" dirty="0">
            <a:latin typeface="Cambria Math" charset="0"/>
            <a:ea typeface="Cambria Math" charset="0"/>
            <a:cs typeface="Cambria Math" charset="0"/>
          </a:endParaRPr>
        </a:p>
      </dgm:t>
    </dgm:pt>
    <dgm:pt modelId="{2337754B-5AAB-2D4A-982B-CABEC0627C51}" type="parTrans" cxnId="{AD82A114-DAE1-024A-9EFA-938552458172}">
      <dgm:prSet/>
      <dgm:spPr/>
      <dgm:t>
        <a:bodyPr/>
        <a:lstStyle/>
        <a:p>
          <a:endParaRPr lang="en-US"/>
        </a:p>
      </dgm:t>
    </dgm:pt>
    <dgm:pt modelId="{991C9D52-8EFA-5E49-97E1-3E7149C184D7}" type="sibTrans" cxnId="{AD82A114-DAE1-024A-9EFA-938552458172}">
      <dgm:prSet/>
      <dgm:spPr/>
      <dgm:t>
        <a:bodyPr/>
        <a:lstStyle/>
        <a:p>
          <a:endParaRPr lang="en-US"/>
        </a:p>
      </dgm:t>
    </dgm:pt>
    <dgm:pt modelId="{78C64F65-087F-B14C-9B3C-43E5C48F1AE0}">
      <dgm:prSet phldrT="[Text]" custT="1"/>
      <dgm:spPr/>
      <dgm:t>
        <a:bodyPr/>
        <a:lstStyle/>
        <a:p>
          <a:r>
            <a:rPr lang="en-US" sz="2000" dirty="0" smtClean="0">
              <a:latin typeface="Cambria Math" charset="0"/>
              <a:ea typeface="Cambria Math" charset="0"/>
              <a:cs typeface="Cambria Math" charset="0"/>
            </a:rPr>
            <a:t>T-AOE</a:t>
          </a:r>
          <a:endParaRPr lang="en-US" sz="2000" dirty="0">
            <a:latin typeface="Cambria Math" charset="0"/>
            <a:ea typeface="Cambria Math" charset="0"/>
            <a:cs typeface="Cambria Math" charset="0"/>
          </a:endParaRPr>
        </a:p>
      </dgm:t>
    </dgm:pt>
    <dgm:pt modelId="{07F98326-FEFD-D948-A404-85D7EA7C0BBF}" type="parTrans" cxnId="{33FD1158-942E-624C-BC18-51ED94FCD9B5}">
      <dgm:prSet/>
      <dgm:spPr/>
      <dgm:t>
        <a:bodyPr/>
        <a:lstStyle/>
        <a:p>
          <a:endParaRPr lang="en-US"/>
        </a:p>
      </dgm:t>
    </dgm:pt>
    <dgm:pt modelId="{B0F64CDD-F889-CF45-9355-2BBF753129F6}" type="sibTrans" cxnId="{33FD1158-942E-624C-BC18-51ED94FCD9B5}">
      <dgm:prSet/>
      <dgm:spPr/>
      <dgm:t>
        <a:bodyPr/>
        <a:lstStyle/>
        <a:p>
          <a:endParaRPr lang="en-US"/>
        </a:p>
      </dgm:t>
    </dgm:pt>
    <dgm:pt modelId="{46367A34-5114-C541-99EF-62F7996E982A}">
      <dgm:prSet phldrT="[Text]" custT="1"/>
      <dgm:spPr/>
      <dgm:t>
        <a:bodyPr/>
        <a:lstStyle/>
        <a:p>
          <a:r>
            <a:rPr lang="en-US" sz="2000" dirty="0" smtClean="0">
              <a:latin typeface="Cambria Math" charset="0"/>
              <a:ea typeface="Cambria Math" charset="0"/>
              <a:cs typeface="Cambria Math" charset="0"/>
            </a:rPr>
            <a:t>T-AKE</a:t>
          </a:r>
          <a:endParaRPr lang="en-US" sz="2000" dirty="0">
            <a:latin typeface="Cambria Math" charset="0"/>
            <a:ea typeface="Cambria Math" charset="0"/>
            <a:cs typeface="Cambria Math" charset="0"/>
          </a:endParaRPr>
        </a:p>
      </dgm:t>
    </dgm:pt>
    <dgm:pt modelId="{3A5B5C1F-E830-B144-95AF-94AB49CD2989}" type="parTrans" cxnId="{9BD07B8A-B854-E94A-BEAA-114D6E42F983}">
      <dgm:prSet/>
      <dgm:spPr/>
      <dgm:t>
        <a:bodyPr/>
        <a:lstStyle/>
        <a:p>
          <a:endParaRPr lang="en-US"/>
        </a:p>
      </dgm:t>
    </dgm:pt>
    <dgm:pt modelId="{28F27C83-B36B-124C-AB36-BDFD112266C5}" type="sibTrans" cxnId="{9BD07B8A-B854-E94A-BEAA-114D6E42F983}">
      <dgm:prSet/>
      <dgm:spPr/>
      <dgm:t>
        <a:bodyPr/>
        <a:lstStyle/>
        <a:p>
          <a:endParaRPr lang="en-US"/>
        </a:p>
      </dgm:t>
    </dgm:pt>
    <dgm:pt modelId="{EAFE6795-1D1A-194E-B71B-35656F57844F}">
      <dgm:prSet phldrT="[Text]" custT="1"/>
      <dgm:spPr/>
      <dgm:t>
        <a:bodyPr/>
        <a:lstStyle/>
        <a:p>
          <a:r>
            <a:rPr lang="en-US" sz="2000" dirty="0" smtClean="0">
              <a:latin typeface="Cambria Math" charset="0"/>
              <a:ea typeface="Cambria Math" charset="0"/>
              <a:cs typeface="Cambria Math" charset="0"/>
            </a:rPr>
            <a:t>CLF</a:t>
          </a:r>
          <a:endParaRPr lang="en-US" sz="2000" dirty="0">
            <a:latin typeface="Cambria Math" charset="0"/>
            <a:ea typeface="Cambria Math" charset="0"/>
            <a:cs typeface="Cambria Math" charset="0"/>
          </a:endParaRPr>
        </a:p>
      </dgm:t>
    </dgm:pt>
    <dgm:pt modelId="{FF0C9529-7B0F-B147-AE5A-953068FDCEBE}" type="parTrans" cxnId="{E97E67D6-1DDD-C449-BC9D-370AD7BB4C34}">
      <dgm:prSet/>
      <dgm:spPr/>
      <dgm:t>
        <a:bodyPr/>
        <a:lstStyle/>
        <a:p>
          <a:endParaRPr lang="en-US"/>
        </a:p>
      </dgm:t>
    </dgm:pt>
    <dgm:pt modelId="{6AA97DF3-38FD-BB4E-A74D-A48B5511DC52}" type="sibTrans" cxnId="{E97E67D6-1DDD-C449-BC9D-370AD7BB4C34}">
      <dgm:prSet/>
      <dgm:spPr/>
      <dgm:t>
        <a:bodyPr/>
        <a:lstStyle/>
        <a:p>
          <a:endParaRPr lang="en-US"/>
        </a:p>
      </dgm:t>
    </dgm:pt>
    <dgm:pt modelId="{3B84E13E-C31E-D444-B2E9-4FB015453EE5}">
      <dgm:prSet custT="1"/>
      <dgm:spPr/>
      <dgm:t>
        <a:bodyPr/>
        <a:lstStyle/>
        <a:p>
          <a:endParaRPr lang="en-US" sz="2400" dirty="0">
            <a:latin typeface="Cambria Math" charset="0"/>
            <a:ea typeface="Cambria Math" charset="0"/>
            <a:cs typeface="Cambria Math" charset="0"/>
          </a:endParaRPr>
        </a:p>
      </dgm:t>
    </dgm:pt>
    <dgm:pt modelId="{494FB117-74FC-3D48-B507-F2A5FE7D52E7}" type="sibTrans" cxnId="{8A28E3CF-A1AD-F34E-8722-08109D314815}">
      <dgm:prSet/>
      <dgm:spPr/>
      <dgm:t>
        <a:bodyPr/>
        <a:lstStyle/>
        <a:p>
          <a:endParaRPr lang="en-US"/>
        </a:p>
      </dgm:t>
    </dgm:pt>
    <dgm:pt modelId="{142537AB-E3A2-EB49-A48F-4E111AAEC437}" type="parTrans" cxnId="{8A28E3CF-A1AD-F34E-8722-08109D314815}">
      <dgm:prSet/>
      <dgm:spPr/>
      <dgm:t>
        <a:bodyPr/>
        <a:lstStyle/>
        <a:p>
          <a:endParaRPr lang="en-US"/>
        </a:p>
      </dgm:t>
    </dgm:pt>
    <dgm:pt modelId="{814BA6A0-F878-D349-BFAF-9BDC0599166D}">
      <dgm:prSet custT="1"/>
      <dgm:spPr/>
      <dgm:t>
        <a:bodyPr/>
        <a:lstStyle/>
        <a:p>
          <a:endParaRPr lang="en-US" sz="2400" dirty="0">
            <a:latin typeface="Cambria Math" charset="0"/>
            <a:ea typeface="Cambria Math" charset="0"/>
            <a:cs typeface="Cambria Math" charset="0"/>
          </a:endParaRPr>
        </a:p>
      </dgm:t>
    </dgm:pt>
    <dgm:pt modelId="{3B7C32D6-E6D1-6946-9008-92282C36FFEA}" type="sibTrans" cxnId="{828EC0CA-FF32-7449-A178-1DCE419DCE83}">
      <dgm:prSet/>
      <dgm:spPr/>
      <dgm:t>
        <a:bodyPr/>
        <a:lstStyle/>
        <a:p>
          <a:endParaRPr lang="en-US"/>
        </a:p>
      </dgm:t>
    </dgm:pt>
    <dgm:pt modelId="{FC64F1DE-69C7-0340-8480-6C44CE06B07D}" type="parTrans" cxnId="{828EC0CA-FF32-7449-A178-1DCE419DCE83}">
      <dgm:prSet/>
      <dgm:spPr/>
      <dgm:t>
        <a:bodyPr/>
        <a:lstStyle/>
        <a:p>
          <a:endParaRPr lang="en-US"/>
        </a:p>
      </dgm:t>
    </dgm:pt>
    <dgm:pt modelId="{C7A5ABDA-B547-A746-B419-9D75C7E5E169}">
      <dgm:prSet custT="1"/>
      <dgm:spPr/>
      <dgm:t>
        <a:bodyPr/>
        <a:lstStyle/>
        <a:p>
          <a:endParaRPr lang="en-US" sz="2400" dirty="0">
            <a:latin typeface="Cambria Math" charset="0"/>
            <a:ea typeface="Cambria Math" charset="0"/>
            <a:cs typeface="Cambria Math" charset="0"/>
          </a:endParaRPr>
        </a:p>
      </dgm:t>
    </dgm:pt>
    <dgm:pt modelId="{0912FE8B-F7A9-2942-BD50-7F1A7F22C112}" type="sibTrans" cxnId="{56105B3E-FA49-3844-B866-1CDC2F3CEBBA}">
      <dgm:prSet/>
      <dgm:spPr/>
      <dgm:t>
        <a:bodyPr/>
        <a:lstStyle/>
        <a:p>
          <a:endParaRPr lang="en-US"/>
        </a:p>
      </dgm:t>
    </dgm:pt>
    <dgm:pt modelId="{48AB222C-BF7C-F049-8B18-43CB37BEFF79}" type="parTrans" cxnId="{56105B3E-FA49-3844-B866-1CDC2F3CEBBA}">
      <dgm:prSet/>
      <dgm:spPr/>
      <dgm:t>
        <a:bodyPr/>
        <a:lstStyle/>
        <a:p>
          <a:endParaRPr lang="en-US"/>
        </a:p>
      </dgm:t>
    </dgm:pt>
    <dgm:pt modelId="{AA59E837-3D3A-1440-A0F5-0A4B5F96A5D2}" type="pres">
      <dgm:prSet presAssocID="{BEFAFDBA-1190-714F-87D3-9D45CAEB2174}" presName="linearFlow" presStyleCnt="0">
        <dgm:presLayoutVars>
          <dgm:dir/>
          <dgm:animLvl val="lvl"/>
          <dgm:resizeHandles val="exact"/>
        </dgm:presLayoutVars>
      </dgm:prSet>
      <dgm:spPr/>
      <dgm:t>
        <a:bodyPr/>
        <a:lstStyle/>
        <a:p>
          <a:endParaRPr lang="en-US"/>
        </a:p>
      </dgm:t>
    </dgm:pt>
    <dgm:pt modelId="{E5286038-8FB4-3648-B454-B4BD8B7C4115}" type="pres">
      <dgm:prSet presAssocID="{B1575130-5052-7C4D-82C2-37C1BC63CA7C}" presName="composite" presStyleCnt="0"/>
      <dgm:spPr/>
    </dgm:pt>
    <dgm:pt modelId="{A77D01B9-1559-3841-A7E2-2587A3FA966C}" type="pres">
      <dgm:prSet presAssocID="{B1575130-5052-7C4D-82C2-37C1BC63CA7C}" presName="parTx" presStyleLbl="node1" presStyleIdx="0" presStyleCnt="3">
        <dgm:presLayoutVars>
          <dgm:chMax val="0"/>
          <dgm:chPref val="0"/>
          <dgm:bulletEnabled val="1"/>
        </dgm:presLayoutVars>
      </dgm:prSet>
      <dgm:spPr/>
      <dgm:t>
        <a:bodyPr/>
        <a:lstStyle/>
        <a:p>
          <a:endParaRPr lang="en-US"/>
        </a:p>
      </dgm:t>
    </dgm:pt>
    <dgm:pt modelId="{D6F197BD-E642-AF4A-B31C-3AED1EDA1997}" type="pres">
      <dgm:prSet presAssocID="{B1575130-5052-7C4D-82C2-37C1BC63CA7C}" presName="parSh" presStyleLbl="node1" presStyleIdx="0" presStyleCnt="3" custLinFactNeighborX="-4" custLinFactNeighborY="8788"/>
      <dgm:spPr/>
      <dgm:t>
        <a:bodyPr/>
        <a:lstStyle/>
        <a:p>
          <a:endParaRPr lang="en-US"/>
        </a:p>
      </dgm:t>
    </dgm:pt>
    <dgm:pt modelId="{5B5514CB-28FD-CC4D-8227-6DC384BABFA6}" type="pres">
      <dgm:prSet presAssocID="{B1575130-5052-7C4D-82C2-37C1BC63CA7C}" presName="desTx" presStyleLbl="fgAcc1" presStyleIdx="0" presStyleCnt="3" custScaleX="126610" custScaleY="109632" custLinFactNeighborX="-576" custLinFactNeighborY="2408">
        <dgm:presLayoutVars>
          <dgm:bulletEnabled val="1"/>
        </dgm:presLayoutVars>
      </dgm:prSet>
      <dgm:spPr/>
      <dgm:t>
        <a:bodyPr/>
        <a:lstStyle/>
        <a:p>
          <a:endParaRPr lang="en-US"/>
        </a:p>
      </dgm:t>
    </dgm:pt>
    <dgm:pt modelId="{0CDD3000-93E6-9448-B53E-30D54C990B89}" type="pres">
      <dgm:prSet presAssocID="{CF3182F7-C20E-CA47-94F1-59D76CCAF385}" presName="sibTrans" presStyleLbl="sibTrans2D1" presStyleIdx="0" presStyleCnt="2"/>
      <dgm:spPr/>
      <dgm:t>
        <a:bodyPr/>
        <a:lstStyle/>
        <a:p>
          <a:endParaRPr lang="en-US"/>
        </a:p>
      </dgm:t>
    </dgm:pt>
    <dgm:pt modelId="{DCEFF1A6-E5EB-6446-86B9-0B701FD59ED9}" type="pres">
      <dgm:prSet presAssocID="{CF3182F7-C20E-CA47-94F1-59D76CCAF385}" presName="connTx" presStyleLbl="sibTrans2D1" presStyleIdx="0" presStyleCnt="2"/>
      <dgm:spPr/>
      <dgm:t>
        <a:bodyPr/>
        <a:lstStyle/>
        <a:p>
          <a:endParaRPr lang="en-US"/>
        </a:p>
      </dgm:t>
    </dgm:pt>
    <dgm:pt modelId="{6C3E273B-CA76-7245-BB4E-1610FB2605C9}" type="pres">
      <dgm:prSet presAssocID="{365D4A03-C3D6-8A49-95EC-ED9F31582A97}" presName="composite" presStyleCnt="0"/>
      <dgm:spPr/>
    </dgm:pt>
    <dgm:pt modelId="{AE59B7DC-D8D8-4947-8EBE-9E3F94864667}" type="pres">
      <dgm:prSet presAssocID="{365D4A03-C3D6-8A49-95EC-ED9F31582A97}" presName="parTx" presStyleLbl="node1" presStyleIdx="0" presStyleCnt="3">
        <dgm:presLayoutVars>
          <dgm:chMax val="0"/>
          <dgm:chPref val="0"/>
          <dgm:bulletEnabled val="1"/>
        </dgm:presLayoutVars>
      </dgm:prSet>
      <dgm:spPr/>
      <dgm:t>
        <a:bodyPr/>
        <a:lstStyle/>
        <a:p>
          <a:endParaRPr lang="en-US"/>
        </a:p>
      </dgm:t>
    </dgm:pt>
    <dgm:pt modelId="{D1CC067E-446E-714B-8E1D-0249DC8EC612}" type="pres">
      <dgm:prSet presAssocID="{365D4A03-C3D6-8A49-95EC-ED9F31582A97}" presName="parSh" presStyleLbl="node1" presStyleIdx="1" presStyleCnt="3"/>
      <dgm:spPr/>
      <dgm:t>
        <a:bodyPr/>
        <a:lstStyle/>
        <a:p>
          <a:endParaRPr lang="en-US"/>
        </a:p>
      </dgm:t>
    </dgm:pt>
    <dgm:pt modelId="{3054D5B0-D68A-E14C-BEE5-7336805EA6C3}" type="pres">
      <dgm:prSet presAssocID="{365D4A03-C3D6-8A49-95EC-ED9F31582A97}" presName="desTx" presStyleLbl="fgAcc1" presStyleIdx="1" presStyleCnt="3" custScaleX="124502">
        <dgm:presLayoutVars>
          <dgm:bulletEnabled val="1"/>
        </dgm:presLayoutVars>
      </dgm:prSet>
      <dgm:spPr/>
      <dgm:t>
        <a:bodyPr/>
        <a:lstStyle/>
        <a:p>
          <a:endParaRPr lang="en-US"/>
        </a:p>
      </dgm:t>
    </dgm:pt>
    <dgm:pt modelId="{3A3A5A6C-155C-CD42-B826-494F8257CA99}" type="pres">
      <dgm:prSet presAssocID="{FF6BDDB1-7EE3-3F4B-8FCD-53BE1141AD9A}" presName="sibTrans" presStyleLbl="sibTrans2D1" presStyleIdx="1" presStyleCnt="2"/>
      <dgm:spPr/>
      <dgm:t>
        <a:bodyPr/>
        <a:lstStyle/>
        <a:p>
          <a:endParaRPr lang="en-US"/>
        </a:p>
      </dgm:t>
    </dgm:pt>
    <dgm:pt modelId="{16F3DC4D-7FF9-7046-AF22-B16908E0CA89}" type="pres">
      <dgm:prSet presAssocID="{FF6BDDB1-7EE3-3F4B-8FCD-53BE1141AD9A}" presName="connTx" presStyleLbl="sibTrans2D1" presStyleIdx="1" presStyleCnt="2"/>
      <dgm:spPr/>
      <dgm:t>
        <a:bodyPr/>
        <a:lstStyle/>
        <a:p>
          <a:endParaRPr lang="en-US"/>
        </a:p>
      </dgm:t>
    </dgm:pt>
    <dgm:pt modelId="{87111920-5D63-7B43-BA30-4B26D323E92F}" type="pres">
      <dgm:prSet presAssocID="{039961F1-141C-194D-9EEF-5E20017947E6}" presName="composite" presStyleCnt="0"/>
      <dgm:spPr/>
    </dgm:pt>
    <dgm:pt modelId="{4CB3BC50-7327-2C47-A7B5-8F7FAEC42F34}" type="pres">
      <dgm:prSet presAssocID="{039961F1-141C-194D-9EEF-5E20017947E6}" presName="parTx" presStyleLbl="node1" presStyleIdx="1" presStyleCnt="3">
        <dgm:presLayoutVars>
          <dgm:chMax val="0"/>
          <dgm:chPref val="0"/>
          <dgm:bulletEnabled val="1"/>
        </dgm:presLayoutVars>
      </dgm:prSet>
      <dgm:spPr/>
      <dgm:t>
        <a:bodyPr/>
        <a:lstStyle/>
        <a:p>
          <a:endParaRPr lang="en-US"/>
        </a:p>
      </dgm:t>
    </dgm:pt>
    <dgm:pt modelId="{D1757CC6-1CE0-0049-B358-63030A0FB3B9}" type="pres">
      <dgm:prSet presAssocID="{039961F1-141C-194D-9EEF-5E20017947E6}" presName="parSh" presStyleLbl="node1" presStyleIdx="2" presStyleCnt="3"/>
      <dgm:spPr/>
      <dgm:t>
        <a:bodyPr/>
        <a:lstStyle/>
        <a:p>
          <a:endParaRPr lang="en-US"/>
        </a:p>
      </dgm:t>
    </dgm:pt>
    <dgm:pt modelId="{8131C508-DC41-9740-8C53-A15BF92098D0}" type="pres">
      <dgm:prSet presAssocID="{039961F1-141C-194D-9EEF-5E20017947E6}" presName="desTx" presStyleLbl="fgAcc1" presStyleIdx="2" presStyleCnt="3">
        <dgm:presLayoutVars>
          <dgm:bulletEnabled val="1"/>
        </dgm:presLayoutVars>
      </dgm:prSet>
      <dgm:spPr/>
      <dgm:t>
        <a:bodyPr/>
        <a:lstStyle/>
        <a:p>
          <a:endParaRPr lang="en-US"/>
        </a:p>
      </dgm:t>
    </dgm:pt>
  </dgm:ptLst>
  <dgm:cxnLst>
    <dgm:cxn modelId="{DEFBAB25-CD34-A345-A425-A17CC14625D3}" srcId="{BEFAFDBA-1190-714F-87D3-9D45CAEB2174}" destId="{039961F1-141C-194D-9EEF-5E20017947E6}" srcOrd="2" destOrd="0" parTransId="{639EB496-BBFF-FC43-93A9-C5FD558467FC}" sibTransId="{4C46E96C-2239-8548-8CFD-CBC4E1A91358}"/>
    <dgm:cxn modelId="{E97E67D6-1DDD-C449-BC9D-370AD7BB4C34}" srcId="{0C8C8D14-B399-A043-AA51-BDB3EAB7920D}" destId="{EAFE6795-1D1A-194E-B71B-35656F57844F}" srcOrd="2" destOrd="0" parTransId="{FF0C9529-7B0F-B147-AE5A-953068FDCEBE}" sibTransId="{6AA97DF3-38FD-BB4E-A74D-A48B5511DC52}"/>
    <dgm:cxn modelId="{B657FDB0-7CB8-984B-92D9-3D053FC39AE2}" type="presOf" srcId="{FF6BDDB1-7EE3-3F4B-8FCD-53BE1141AD9A}" destId="{3A3A5A6C-155C-CD42-B826-494F8257CA99}" srcOrd="0" destOrd="0" presId="urn:microsoft.com/office/officeart/2005/8/layout/process3"/>
    <dgm:cxn modelId="{A721F96A-97A7-D140-BA0B-3DE64E63C90E}" srcId="{BEFAFDBA-1190-714F-87D3-9D45CAEB2174}" destId="{B1575130-5052-7C4D-82C2-37C1BC63CA7C}" srcOrd="0" destOrd="0" parTransId="{2C516E84-D034-2445-BC80-9129EBB52D9A}" sibTransId="{CF3182F7-C20E-CA47-94F1-59D76CCAF385}"/>
    <dgm:cxn modelId="{ECDA0BB2-A5BA-B24C-AA64-D2E9C33990E4}" srcId="{365D4A03-C3D6-8A49-95EC-ED9F31582A97}" destId="{094BE11B-7978-2B44-87AA-BEC337FDF798}" srcOrd="0" destOrd="0" parTransId="{36085C44-D3C8-D143-AF09-09FF3994A30E}" sibTransId="{DCCF7F19-8F50-E146-845E-2CAC72505D34}"/>
    <dgm:cxn modelId="{93841DD3-5851-D14D-95EE-91003E0987FB}" srcId="{B1575130-5052-7C4D-82C2-37C1BC63CA7C}" destId="{67B221B3-A49B-6142-8B8A-EC9DAA9B2862}" srcOrd="0" destOrd="0" parTransId="{84838AEE-F515-A446-B2E8-15F3C207D2F8}" sibTransId="{F7340B4F-2C82-554B-843C-E866637C1178}"/>
    <dgm:cxn modelId="{D0745FCE-D876-FE48-9999-45DE27CB2C16}" srcId="{039961F1-141C-194D-9EEF-5E20017947E6}" destId="{0C8C8D14-B399-A043-AA51-BDB3EAB7920D}" srcOrd="0" destOrd="0" parTransId="{75F7B0AE-1649-CE46-A104-46DDDB28DE18}" sibTransId="{37EF2B71-E6C3-2244-BD58-9F0C633F6D06}"/>
    <dgm:cxn modelId="{4BBBDB21-C65F-0C43-A360-56B8A6ED44CF}" type="presOf" srcId="{67B221B3-A49B-6142-8B8A-EC9DAA9B2862}" destId="{5B5514CB-28FD-CC4D-8227-6DC384BABFA6}" srcOrd="0" destOrd="0" presId="urn:microsoft.com/office/officeart/2005/8/layout/process3"/>
    <dgm:cxn modelId="{188BC7E8-DD60-0A4D-8E45-72705642B9B6}" type="presOf" srcId="{365D4A03-C3D6-8A49-95EC-ED9F31582A97}" destId="{D1CC067E-446E-714B-8E1D-0249DC8EC612}" srcOrd="1" destOrd="0" presId="urn:microsoft.com/office/officeart/2005/8/layout/process3"/>
    <dgm:cxn modelId="{0DF82349-00B5-4C41-84BD-FDF4C4E00649}" type="presOf" srcId="{039961F1-141C-194D-9EEF-5E20017947E6}" destId="{D1757CC6-1CE0-0049-B358-63030A0FB3B9}" srcOrd="1" destOrd="0" presId="urn:microsoft.com/office/officeart/2005/8/layout/process3"/>
    <dgm:cxn modelId="{828EC0CA-FF32-7449-A178-1DCE419DCE83}" srcId="{B1575130-5052-7C4D-82C2-37C1BC63CA7C}" destId="{814BA6A0-F878-D349-BFAF-9BDC0599166D}" srcOrd="4" destOrd="0" parTransId="{FC64F1DE-69C7-0340-8480-6C44CE06B07D}" sibTransId="{3B7C32D6-E6D1-6946-9008-92282C36FFEA}"/>
    <dgm:cxn modelId="{4B451C56-D37F-E442-80C9-0B10A5FE5F82}" type="presOf" srcId="{BEFAFDBA-1190-714F-87D3-9D45CAEB2174}" destId="{AA59E837-3D3A-1440-A0F5-0A4B5F96A5D2}" srcOrd="0" destOrd="0" presId="urn:microsoft.com/office/officeart/2005/8/layout/process3"/>
    <dgm:cxn modelId="{471BECA7-DCFD-504C-8877-046249CF8C90}" type="presOf" srcId="{CF3182F7-C20E-CA47-94F1-59D76CCAF385}" destId="{DCEFF1A6-E5EB-6446-86B9-0B701FD59ED9}" srcOrd="1" destOrd="0" presId="urn:microsoft.com/office/officeart/2005/8/layout/process3"/>
    <dgm:cxn modelId="{57A1D7EF-FC6E-A742-A95E-5B361B7AB56F}" type="presOf" srcId="{365D4A03-C3D6-8A49-95EC-ED9F31582A97}" destId="{AE59B7DC-D8D8-4947-8EBE-9E3F94864667}" srcOrd="0" destOrd="0" presId="urn:microsoft.com/office/officeart/2005/8/layout/process3"/>
    <dgm:cxn modelId="{95B6844E-5940-4A4C-9895-50937795EFB8}" type="presOf" srcId="{3B84E13E-C31E-D444-B2E9-4FB015453EE5}" destId="{5B5514CB-28FD-CC4D-8227-6DC384BABFA6}" srcOrd="0" destOrd="3" presId="urn:microsoft.com/office/officeart/2005/8/layout/process3"/>
    <dgm:cxn modelId="{7C83AE5B-85EE-1944-A62E-864897EC583F}" type="presOf" srcId="{78C64F65-087F-B14C-9B3C-43E5C48F1AE0}" destId="{8131C508-DC41-9740-8C53-A15BF92098D0}" srcOrd="0" destOrd="1" presId="urn:microsoft.com/office/officeart/2005/8/layout/process3"/>
    <dgm:cxn modelId="{83640AA1-DE79-5747-875B-E4139B524864}" type="presOf" srcId="{5C83A3E4-2370-BC42-94C1-8B4E70E13A7F}" destId="{5B5514CB-28FD-CC4D-8227-6DC384BABFA6}" srcOrd="0" destOrd="2" presId="urn:microsoft.com/office/officeart/2005/8/layout/process3"/>
    <dgm:cxn modelId="{0036647B-2726-1441-AA11-66CDE55EFED0}" type="presOf" srcId="{EAFE6795-1D1A-194E-B71B-35656F57844F}" destId="{8131C508-DC41-9740-8C53-A15BF92098D0}" srcOrd="0" destOrd="3" presId="urn:microsoft.com/office/officeart/2005/8/layout/process3"/>
    <dgm:cxn modelId="{B6AA55E8-40E3-184C-83E4-18396C7F8660}" type="presOf" srcId="{4CD23B80-A307-5E46-8635-3A8DDA5D7815}" destId="{5B5514CB-28FD-CC4D-8227-6DC384BABFA6}" srcOrd="0" destOrd="1" presId="urn:microsoft.com/office/officeart/2005/8/layout/process3"/>
    <dgm:cxn modelId="{AD82A114-DAE1-024A-9EFA-938552458172}" srcId="{B1575130-5052-7C4D-82C2-37C1BC63CA7C}" destId="{4CD23B80-A307-5E46-8635-3A8DDA5D7815}" srcOrd="1" destOrd="0" parTransId="{2337754B-5AAB-2D4A-982B-CABEC0627C51}" sibTransId="{991C9D52-8EFA-5E49-97E1-3E7149C184D7}"/>
    <dgm:cxn modelId="{3DAB0833-79D0-DE40-BE3E-A1391D6F14B6}" type="presOf" srcId="{094BE11B-7978-2B44-87AA-BEC337FDF798}" destId="{3054D5B0-D68A-E14C-BEE5-7336805EA6C3}" srcOrd="0" destOrd="0" presId="urn:microsoft.com/office/officeart/2005/8/layout/process3"/>
    <dgm:cxn modelId="{B7D713FB-9017-254F-AFF1-F3D188446630}" type="presOf" srcId="{39212A6F-72D0-DD4D-A41C-2FBA439774C8}" destId="{3054D5B0-D68A-E14C-BEE5-7336805EA6C3}" srcOrd="0" destOrd="1" presId="urn:microsoft.com/office/officeart/2005/8/layout/process3"/>
    <dgm:cxn modelId="{C063A95A-2E5F-8144-AA2F-AF1B476D019A}" type="presOf" srcId="{039961F1-141C-194D-9EEF-5E20017947E6}" destId="{4CB3BC50-7327-2C47-A7B5-8F7FAEC42F34}" srcOrd="0" destOrd="0" presId="urn:microsoft.com/office/officeart/2005/8/layout/process3"/>
    <dgm:cxn modelId="{60AD43A7-7685-024F-85D8-167AAFE6C285}" srcId="{365D4A03-C3D6-8A49-95EC-ED9F31582A97}" destId="{A881C4C8-A6DB-6242-B4D2-7249DA9088B5}" srcOrd="2" destOrd="0" parTransId="{B043A5D8-FBFF-944F-8503-E6B2F263E271}" sibTransId="{8D87CBF4-0E86-CD41-8E81-1B37DD9E7FD7}"/>
    <dgm:cxn modelId="{6D2F4392-35B7-8E4E-B11D-DB9D613049DE}" srcId="{B1575130-5052-7C4D-82C2-37C1BC63CA7C}" destId="{5C83A3E4-2370-BC42-94C1-8B4E70E13A7F}" srcOrd="2" destOrd="0" parTransId="{2FBB714F-C5A6-AD4E-9314-CD6E79A5ECDF}" sibTransId="{86A5DF41-4E0B-0947-B7A3-21461BA2386C}"/>
    <dgm:cxn modelId="{B3759368-A2B4-4444-8EB6-2BB575FA69A9}" type="presOf" srcId="{814BA6A0-F878-D349-BFAF-9BDC0599166D}" destId="{5B5514CB-28FD-CC4D-8227-6DC384BABFA6}" srcOrd="0" destOrd="4" presId="urn:microsoft.com/office/officeart/2005/8/layout/process3"/>
    <dgm:cxn modelId="{0D36BF50-FDA6-2F44-B016-084DFCD0A8AF}" type="presOf" srcId="{FF6BDDB1-7EE3-3F4B-8FCD-53BE1141AD9A}" destId="{16F3DC4D-7FF9-7046-AF22-B16908E0CA89}" srcOrd="1" destOrd="0" presId="urn:microsoft.com/office/officeart/2005/8/layout/process3"/>
    <dgm:cxn modelId="{76529381-DB5F-4341-8999-A63C166FC6BE}" type="presOf" srcId="{A881C4C8-A6DB-6242-B4D2-7249DA9088B5}" destId="{3054D5B0-D68A-E14C-BEE5-7336805EA6C3}" srcOrd="0" destOrd="2" presId="urn:microsoft.com/office/officeart/2005/8/layout/process3"/>
    <dgm:cxn modelId="{1CBB2452-FEC8-F44A-9BD6-152E5BE8E651}" type="presOf" srcId="{46367A34-5114-C541-99EF-62F7996E982A}" destId="{8131C508-DC41-9740-8C53-A15BF92098D0}" srcOrd="0" destOrd="2" presId="urn:microsoft.com/office/officeart/2005/8/layout/process3"/>
    <dgm:cxn modelId="{8A28E3CF-A1AD-F34E-8722-08109D314815}" srcId="{B1575130-5052-7C4D-82C2-37C1BC63CA7C}" destId="{3B84E13E-C31E-D444-B2E9-4FB015453EE5}" srcOrd="3" destOrd="0" parTransId="{142537AB-E3A2-EB49-A48F-4E111AAEC437}" sibTransId="{494FB117-74FC-3D48-B507-F2A5FE7D52E7}"/>
    <dgm:cxn modelId="{D0846437-34E8-884E-8000-8F96F6FA2E4D}" srcId="{BEFAFDBA-1190-714F-87D3-9D45CAEB2174}" destId="{365D4A03-C3D6-8A49-95EC-ED9F31582A97}" srcOrd="1" destOrd="0" parTransId="{1DF5F934-E529-7542-B0DE-16C2F0C7C1FC}" sibTransId="{FF6BDDB1-7EE3-3F4B-8FCD-53BE1141AD9A}"/>
    <dgm:cxn modelId="{9BD07B8A-B854-E94A-BEAA-114D6E42F983}" srcId="{0C8C8D14-B399-A043-AA51-BDB3EAB7920D}" destId="{46367A34-5114-C541-99EF-62F7996E982A}" srcOrd="1" destOrd="0" parTransId="{3A5B5C1F-E830-B144-95AF-94AB49CD2989}" sibTransId="{28F27C83-B36B-124C-AB36-BDFD112266C5}"/>
    <dgm:cxn modelId="{6B0B3B58-FC4D-3240-B207-523CC627BFC9}" type="presOf" srcId="{B1575130-5052-7C4D-82C2-37C1BC63CA7C}" destId="{D6F197BD-E642-AF4A-B31C-3AED1EDA1997}" srcOrd="1" destOrd="0" presId="urn:microsoft.com/office/officeart/2005/8/layout/process3"/>
    <dgm:cxn modelId="{DD638F26-7264-2F44-8729-3FE3084B6E01}" type="presOf" srcId="{B1575130-5052-7C4D-82C2-37C1BC63CA7C}" destId="{A77D01B9-1559-3841-A7E2-2587A3FA966C}" srcOrd="0" destOrd="0" presId="urn:microsoft.com/office/officeart/2005/8/layout/process3"/>
    <dgm:cxn modelId="{33FD1158-942E-624C-BC18-51ED94FCD9B5}" srcId="{0C8C8D14-B399-A043-AA51-BDB3EAB7920D}" destId="{78C64F65-087F-B14C-9B3C-43E5C48F1AE0}" srcOrd="0" destOrd="0" parTransId="{07F98326-FEFD-D948-A404-85D7EA7C0BBF}" sibTransId="{B0F64CDD-F889-CF45-9355-2BBF753129F6}"/>
    <dgm:cxn modelId="{A9967CF2-77FF-D149-9B9A-636FE16CA801}" srcId="{365D4A03-C3D6-8A49-95EC-ED9F31582A97}" destId="{39212A6F-72D0-DD4D-A41C-2FBA439774C8}" srcOrd="1" destOrd="0" parTransId="{64E64E6D-7B78-F240-A988-D28258BAC6E0}" sibTransId="{B1AE0547-F9D4-C542-845C-FAF65F86815A}"/>
    <dgm:cxn modelId="{56105B3E-FA49-3844-B866-1CDC2F3CEBBA}" srcId="{B1575130-5052-7C4D-82C2-37C1BC63CA7C}" destId="{C7A5ABDA-B547-A746-B419-9D75C7E5E169}" srcOrd="5" destOrd="0" parTransId="{48AB222C-BF7C-F049-8B18-43CB37BEFF79}" sibTransId="{0912FE8B-F7A9-2942-BD50-7F1A7F22C112}"/>
    <dgm:cxn modelId="{FD79A747-4C33-A045-A90F-4A7D5AA0B84D}" type="presOf" srcId="{C7A5ABDA-B547-A746-B419-9D75C7E5E169}" destId="{5B5514CB-28FD-CC4D-8227-6DC384BABFA6}" srcOrd="0" destOrd="5" presId="urn:microsoft.com/office/officeart/2005/8/layout/process3"/>
    <dgm:cxn modelId="{33CDC488-A1F2-5444-8B18-14C27689C332}" type="presOf" srcId="{CF3182F7-C20E-CA47-94F1-59D76CCAF385}" destId="{0CDD3000-93E6-9448-B53E-30D54C990B89}" srcOrd="0" destOrd="0" presId="urn:microsoft.com/office/officeart/2005/8/layout/process3"/>
    <dgm:cxn modelId="{92CEA6F4-C08C-CF43-A6F7-9ED80E3541E2}" type="presOf" srcId="{0C8C8D14-B399-A043-AA51-BDB3EAB7920D}" destId="{8131C508-DC41-9740-8C53-A15BF92098D0}" srcOrd="0" destOrd="0" presId="urn:microsoft.com/office/officeart/2005/8/layout/process3"/>
    <dgm:cxn modelId="{1E091076-E1D4-1A45-AB8E-06ECA55D388E}" type="presParOf" srcId="{AA59E837-3D3A-1440-A0F5-0A4B5F96A5D2}" destId="{E5286038-8FB4-3648-B454-B4BD8B7C4115}" srcOrd="0" destOrd="0" presId="urn:microsoft.com/office/officeart/2005/8/layout/process3"/>
    <dgm:cxn modelId="{742F4F74-9FFE-7643-B285-69C47FA7D60B}" type="presParOf" srcId="{E5286038-8FB4-3648-B454-B4BD8B7C4115}" destId="{A77D01B9-1559-3841-A7E2-2587A3FA966C}" srcOrd="0" destOrd="0" presId="urn:microsoft.com/office/officeart/2005/8/layout/process3"/>
    <dgm:cxn modelId="{7E5EFFC2-1240-974E-9DA9-8BBA9F98741F}" type="presParOf" srcId="{E5286038-8FB4-3648-B454-B4BD8B7C4115}" destId="{D6F197BD-E642-AF4A-B31C-3AED1EDA1997}" srcOrd="1" destOrd="0" presId="urn:microsoft.com/office/officeart/2005/8/layout/process3"/>
    <dgm:cxn modelId="{D5C2FB0D-BB1E-AA45-A6BB-620E8B9774AB}" type="presParOf" srcId="{E5286038-8FB4-3648-B454-B4BD8B7C4115}" destId="{5B5514CB-28FD-CC4D-8227-6DC384BABFA6}" srcOrd="2" destOrd="0" presId="urn:microsoft.com/office/officeart/2005/8/layout/process3"/>
    <dgm:cxn modelId="{041B3A7E-86BA-8E49-96D2-549546CA2163}" type="presParOf" srcId="{AA59E837-3D3A-1440-A0F5-0A4B5F96A5D2}" destId="{0CDD3000-93E6-9448-B53E-30D54C990B89}" srcOrd="1" destOrd="0" presId="urn:microsoft.com/office/officeart/2005/8/layout/process3"/>
    <dgm:cxn modelId="{A69946E4-D49F-D04F-938D-EE26ADB341D7}" type="presParOf" srcId="{0CDD3000-93E6-9448-B53E-30D54C990B89}" destId="{DCEFF1A6-E5EB-6446-86B9-0B701FD59ED9}" srcOrd="0" destOrd="0" presId="urn:microsoft.com/office/officeart/2005/8/layout/process3"/>
    <dgm:cxn modelId="{D721DE33-8E1F-684E-9E0F-C9F94A4D966A}" type="presParOf" srcId="{AA59E837-3D3A-1440-A0F5-0A4B5F96A5D2}" destId="{6C3E273B-CA76-7245-BB4E-1610FB2605C9}" srcOrd="2" destOrd="0" presId="urn:microsoft.com/office/officeart/2005/8/layout/process3"/>
    <dgm:cxn modelId="{2AAC908E-B830-C74D-B635-423B39CF2FCF}" type="presParOf" srcId="{6C3E273B-CA76-7245-BB4E-1610FB2605C9}" destId="{AE59B7DC-D8D8-4947-8EBE-9E3F94864667}" srcOrd="0" destOrd="0" presId="urn:microsoft.com/office/officeart/2005/8/layout/process3"/>
    <dgm:cxn modelId="{69CBD9EB-63E3-BD4F-B842-9BC80881D281}" type="presParOf" srcId="{6C3E273B-CA76-7245-BB4E-1610FB2605C9}" destId="{D1CC067E-446E-714B-8E1D-0249DC8EC612}" srcOrd="1" destOrd="0" presId="urn:microsoft.com/office/officeart/2005/8/layout/process3"/>
    <dgm:cxn modelId="{9AB82A86-D1E8-0944-A8F9-91D051BEDC99}" type="presParOf" srcId="{6C3E273B-CA76-7245-BB4E-1610FB2605C9}" destId="{3054D5B0-D68A-E14C-BEE5-7336805EA6C3}" srcOrd="2" destOrd="0" presId="urn:microsoft.com/office/officeart/2005/8/layout/process3"/>
    <dgm:cxn modelId="{006A1D88-08A6-9843-905C-F7ED351AE793}" type="presParOf" srcId="{AA59E837-3D3A-1440-A0F5-0A4B5F96A5D2}" destId="{3A3A5A6C-155C-CD42-B826-494F8257CA99}" srcOrd="3" destOrd="0" presId="urn:microsoft.com/office/officeart/2005/8/layout/process3"/>
    <dgm:cxn modelId="{DD10C67E-4DD1-2A46-8ECD-7F2EC6467E73}" type="presParOf" srcId="{3A3A5A6C-155C-CD42-B826-494F8257CA99}" destId="{16F3DC4D-7FF9-7046-AF22-B16908E0CA89}" srcOrd="0" destOrd="0" presId="urn:microsoft.com/office/officeart/2005/8/layout/process3"/>
    <dgm:cxn modelId="{AFA09AAC-ECF8-4F43-8061-AF2064EB1743}" type="presParOf" srcId="{AA59E837-3D3A-1440-A0F5-0A4B5F96A5D2}" destId="{87111920-5D63-7B43-BA30-4B26D323E92F}" srcOrd="4" destOrd="0" presId="urn:microsoft.com/office/officeart/2005/8/layout/process3"/>
    <dgm:cxn modelId="{F3F75626-A1D5-BD4C-9FD2-5B4ECF0F1F44}" type="presParOf" srcId="{87111920-5D63-7B43-BA30-4B26D323E92F}" destId="{4CB3BC50-7327-2C47-A7B5-8F7FAEC42F34}" srcOrd="0" destOrd="0" presId="urn:microsoft.com/office/officeart/2005/8/layout/process3"/>
    <dgm:cxn modelId="{24162990-F3EE-DF4A-8CA9-1450C7EA48A6}" type="presParOf" srcId="{87111920-5D63-7B43-BA30-4B26D323E92F}" destId="{D1757CC6-1CE0-0049-B358-63030A0FB3B9}" srcOrd="1" destOrd="0" presId="urn:microsoft.com/office/officeart/2005/8/layout/process3"/>
    <dgm:cxn modelId="{6D772C9C-1224-D147-A962-3FB47435FD1E}" type="presParOf" srcId="{87111920-5D63-7B43-BA30-4B26D323E92F}" destId="{8131C508-DC41-9740-8C53-A15BF92098D0}"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F197BD-E642-AF4A-B31C-3AED1EDA1997}">
      <dsp:nvSpPr>
        <dsp:cNvPr id="0" name=""/>
        <dsp:cNvSpPr/>
      </dsp:nvSpPr>
      <dsp:spPr>
        <a:xfrm>
          <a:off x="9" y="487652"/>
          <a:ext cx="2370835" cy="1398395"/>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91440" numCol="1" spcCol="1270" anchor="t" anchorCtr="0">
          <a:noAutofit/>
        </a:bodyPr>
        <a:lstStyle/>
        <a:p>
          <a:pPr lvl="0" algn="l" defTabSz="1066800">
            <a:lnSpc>
              <a:spcPct val="90000"/>
            </a:lnSpc>
            <a:spcBef>
              <a:spcPct val="0"/>
            </a:spcBef>
            <a:spcAft>
              <a:spcPct val="35000"/>
            </a:spcAft>
          </a:pPr>
          <a:r>
            <a:rPr lang="en-US" sz="2400" kern="1200" dirty="0" smtClean="0">
              <a:latin typeface="Cambria Math" charset="0"/>
              <a:ea typeface="Cambria Math" charset="0"/>
              <a:cs typeface="Cambria Math" charset="0"/>
            </a:rPr>
            <a:t>Scenario</a:t>
          </a:r>
          <a:endParaRPr lang="en-US" sz="2400" kern="1200" dirty="0">
            <a:latin typeface="Cambria Math" charset="0"/>
            <a:ea typeface="Cambria Math" charset="0"/>
            <a:cs typeface="Cambria Math" charset="0"/>
          </a:endParaRPr>
        </a:p>
      </dsp:txBody>
      <dsp:txXfrm>
        <a:off x="9" y="487652"/>
        <a:ext cx="2370835" cy="932263"/>
      </dsp:txXfrm>
    </dsp:sp>
    <dsp:sp modelId="{5B5514CB-28FD-CC4D-8227-6DC384BABFA6}">
      <dsp:nvSpPr>
        <dsp:cNvPr id="0" name=""/>
        <dsp:cNvSpPr/>
      </dsp:nvSpPr>
      <dsp:spPr>
        <a:xfrm>
          <a:off x="156601" y="1215885"/>
          <a:ext cx="3001714" cy="3694159"/>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smtClean="0">
              <a:latin typeface="Cambria Math" charset="0"/>
              <a:ea typeface="Cambria Math" charset="0"/>
              <a:cs typeface="Cambria Math" charset="0"/>
            </a:rPr>
            <a:t>Demand of logistic support</a:t>
          </a:r>
          <a:endParaRPr lang="en-US" sz="2000" kern="1200" dirty="0">
            <a:latin typeface="Cambria Math" charset="0"/>
            <a:ea typeface="Cambria Math" charset="0"/>
            <a:cs typeface="Cambria Math" charset="0"/>
          </a:endParaRPr>
        </a:p>
        <a:p>
          <a:pPr marL="228600" lvl="1" indent="-228600" algn="l" defTabSz="889000">
            <a:lnSpc>
              <a:spcPct val="90000"/>
            </a:lnSpc>
            <a:spcBef>
              <a:spcPct val="0"/>
            </a:spcBef>
            <a:spcAft>
              <a:spcPct val="15000"/>
            </a:spcAft>
            <a:buChar char="••"/>
          </a:pPr>
          <a:endParaRPr lang="en-US" sz="2000" kern="1200" dirty="0">
            <a:latin typeface="Cambria Math" charset="0"/>
            <a:ea typeface="Cambria Math" charset="0"/>
            <a:cs typeface="Cambria Math" charset="0"/>
          </a:endParaRPr>
        </a:p>
        <a:p>
          <a:pPr marL="228600" lvl="1" indent="-228600" algn="l" defTabSz="889000">
            <a:lnSpc>
              <a:spcPct val="90000"/>
            </a:lnSpc>
            <a:spcBef>
              <a:spcPct val="0"/>
            </a:spcBef>
            <a:spcAft>
              <a:spcPct val="15000"/>
            </a:spcAft>
            <a:buChar char="••"/>
          </a:pPr>
          <a:r>
            <a:rPr lang="en-US" sz="2000" kern="1200" dirty="0" smtClean="0">
              <a:latin typeface="Cambria Math" charset="0"/>
              <a:ea typeface="Cambria Math" charset="0"/>
              <a:cs typeface="Cambria Math" charset="0"/>
            </a:rPr>
            <a:t>Type of support (Gas Station vs. Delivery Boy)</a:t>
          </a:r>
          <a:endParaRPr lang="en-US" sz="2000" kern="1200" dirty="0">
            <a:latin typeface="Cambria Math" charset="0"/>
            <a:ea typeface="Cambria Math" charset="0"/>
            <a:cs typeface="Cambria Math" charset="0"/>
          </a:endParaRPr>
        </a:p>
        <a:p>
          <a:pPr marL="228600" lvl="1" indent="-228600" algn="l" defTabSz="1066800">
            <a:lnSpc>
              <a:spcPct val="90000"/>
            </a:lnSpc>
            <a:spcBef>
              <a:spcPct val="0"/>
            </a:spcBef>
            <a:spcAft>
              <a:spcPct val="15000"/>
            </a:spcAft>
            <a:buChar char="••"/>
          </a:pPr>
          <a:endParaRPr lang="en-US" sz="2400" kern="1200" dirty="0">
            <a:latin typeface="Cambria Math" charset="0"/>
            <a:ea typeface="Cambria Math" charset="0"/>
            <a:cs typeface="Cambria Math" charset="0"/>
          </a:endParaRPr>
        </a:p>
        <a:p>
          <a:pPr marL="228600" lvl="1" indent="-228600" algn="l" defTabSz="1066800">
            <a:lnSpc>
              <a:spcPct val="90000"/>
            </a:lnSpc>
            <a:spcBef>
              <a:spcPct val="0"/>
            </a:spcBef>
            <a:spcAft>
              <a:spcPct val="15000"/>
            </a:spcAft>
            <a:buChar char="••"/>
          </a:pPr>
          <a:endParaRPr lang="en-US" sz="2400" kern="1200" dirty="0">
            <a:latin typeface="Cambria Math" charset="0"/>
            <a:ea typeface="Cambria Math" charset="0"/>
            <a:cs typeface="Cambria Math" charset="0"/>
          </a:endParaRPr>
        </a:p>
        <a:p>
          <a:pPr marL="228600" lvl="1" indent="-228600" algn="l" defTabSz="1066800">
            <a:lnSpc>
              <a:spcPct val="90000"/>
            </a:lnSpc>
            <a:spcBef>
              <a:spcPct val="0"/>
            </a:spcBef>
            <a:spcAft>
              <a:spcPct val="15000"/>
            </a:spcAft>
            <a:buChar char="••"/>
          </a:pPr>
          <a:endParaRPr lang="en-US" sz="2400" kern="1200" dirty="0">
            <a:latin typeface="Cambria Math" charset="0"/>
            <a:ea typeface="Cambria Math" charset="0"/>
            <a:cs typeface="Cambria Math" charset="0"/>
          </a:endParaRPr>
        </a:p>
      </dsp:txBody>
      <dsp:txXfrm>
        <a:off x="244518" y="1303802"/>
        <a:ext cx="2825880" cy="3518325"/>
      </dsp:txXfrm>
    </dsp:sp>
    <dsp:sp modelId="{0CDD3000-93E6-9448-B53E-30D54C990B89}">
      <dsp:nvSpPr>
        <dsp:cNvPr id="0" name=""/>
        <dsp:cNvSpPr/>
      </dsp:nvSpPr>
      <dsp:spPr>
        <a:xfrm rot="21565198">
          <a:off x="2809115" y="637508"/>
          <a:ext cx="929230" cy="590269"/>
        </a:xfrm>
        <a:prstGeom prst="rightArrow">
          <a:avLst>
            <a:gd name="adj1" fmla="val 60000"/>
            <a:gd name="adj2" fmla="val 50000"/>
          </a:avLst>
        </a:prstGeom>
        <a:gradFill rotWithShape="0">
          <a:gsLst>
            <a:gs pos="0">
              <a:schemeClr val="accent2">
                <a:tint val="60000"/>
                <a:hueOff val="0"/>
                <a:satOff val="0"/>
                <a:lumOff val="0"/>
                <a:alphaOff val="0"/>
                <a:shade val="51000"/>
                <a:satMod val="130000"/>
              </a:schemeClr>
            </a:gs>
            <a:gs pos="80000">
              <a:schemeClr val="accent2">
                <a:tint val="60000"/>
                <a:hueOff val="0"/>
                <a:satOff val="0"/>
                <a:lumOff val="0"/>
                <a:alphaOff val="0"/>
                <a:shade val="93000"/>
                <a:satMod val="130000"/>
              </a:schemeClr>
            </a:gs>
            <a:gs pos="100000">
              <a:schemeClr val="accent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en-US" sz="1900" kern="1200">
            <a:latin typeface="Cambria Math" charset="0"/>
            <a:ea typeface="Cambria Math" charset="0"/>
            <a:cs typeface="Cambria Math" charset="0"/>
          </a:endParaRPr>
        </a:p>
      </dsp:txBody>
      <dsp:txXfrm>
        <a:off x="2809120" y="756458"/>
        <a:ext cx="752149" cy="354161"/>
      </dsp:txXfrm>
    </dsp:sp>
    <dsp:sp modelId="{D1CC067E-446E-714B-8E1D-0249DC8EC612}">
      <dsp:nvSpPr>
        <dsp:cNvPr id="0" name=""/>
        <dsp:cNvSpPr/>
      </dsp:nvSpPr>
      <dsp:spPr>
        <a:xfrm>
          <a:off x="4124020" y="445901"/>
          <a:ext cx="2370835" cy="1398395"/>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91440" numCol="1" spcCol="1270" anchor="t" anchorCtr="0">
          <a:noAutofit/>
        </a:bodyPr>
        <a:lstStyle/>
        <a:p>
          <a:pPr lvl="0" algn="l" defTabSz="1066800">
            <a:lnSpc>
              <a:spcPct val="90000"/>
            </a:lnSpc>
            <a:spcBef>
              <a:spcPct val="0"/>
            </a:spcBef>
            <a:spcAft>
              <a:spcPct val="35000"/>
            </a:spcAft>
          </a:pPr>
          <a:r>
            <a:rPr lang="en-US" sz="2400" kern="1200" dirty="0" smtClean="0">
              <a:latin typeface="Cambria Math" charset="0"/>
              <a:ea typeface="Cambria Math" charset="0"/>
              <a:cs typeface="Cambria Math" charset="0"/>
            </a:rPr>
            <a:t>Operational environment</a:t>
          </a:r>
        </a:p>
      </dsp:txBody>
      <dsp:txXfrm>
        <a:off x="4124020" y="445901"/>
        <a:ext cx="2370835" cy="932263"/>
      </dsp:txXfrm>
    </dsp:sp>
    <dsp:sp modelId="{3054D5B0-D68A-E14C-BEE5-7336805EA6C3}">
      <dsp:nvSpPr>
        <dsp:cNvPr id="0" name=""/>
        <dsp:cNvSpPr/>
      </dsp:nvSpPr>
      <dsp:spPr>
        <a:xfrm>
          <a:off x="4319161" y="1378165"/>
          <a:ext cx="2951737" cy="3369600"/>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smtClean="0">
              <a:latin typeface="Cambria Math" charset="0"/>
              <a:ea typeface="Cambria Math" charset="0"/>
              <a:cs typeface="Cambria Math" charset="0"/>
            </a:rPr>
            <a:t>Increased tensions short of war</a:t>
          </a:r>
        </a:p>
        <a:p>
          <a:pPr marL="228600" lvl="1" indent="-228600" algn="l" defTabSz="889000">
            <a:lnSpc>
              <a:spcPct val="90000"/>
            </a:lnSpc>
            <a:spcBef>
              <a:spcPct val="0"/>
            </a:spcBef>
            <a:spcAft>
              <a:spcPct val="15000"/>
            </a:spcAft>
            <a:buChar char="••"/>
          </a:pPr>
          <a:endParaRPr lang="en-US" sz="2000" kern="1200" dirty="0" smtClean="0">
            <a:latin typeface="Cambria Math" charset="0"/>
            <a:ea typeface="Cambria Math" charset="0"/>
            <a:cs typeface="Cambria Math" charset="0"/>
          </a:endParaRPr>
        </a:p>
        <a:p>
          <a:pPr marL="228600" lvl="1" indent="-228600" algn="l" defTabSz="889000">
            <a:lnSpc>
              <a:spcPct val="90000"/>
            </a:lnSpc>
            <a:spcBef>
              <a:spcPct val="0"/>
            </a:spcBef>
            <a:spcAft>
              <a:spcPct val="15000"/>
            </a:spcAft>
            <a:buChar char="••"/>
          </a:pPr>
          <a:r>
            <a:rPr lang="en-US" sz="2000" kern="1200" dirty="0" smtClean="0">
              <a:latin typeface="Cambria Math" charset="0"/>
              <a:ea typeface="Cambria Math" charset="0"/>
              <a:cs typeface="Cambria Math" charset="0"/>
            </a:rPr>
            <a:t>Increased readiness operations</a:t>
          </a:r>
        </a:p>
      </dsp:txBody>
      <dsp:txXfrm>
        <a:off x="4405614" y="1464618"/>
        <a:ext cx="2778831" cy="3196694"/>
      </dsp:txXfrm>
    </dsp:sp>
    <dsp:sp modelId="{3A3A5A6C-155C-CD42-B826-494F8257CA99}">
      <dsp:nvSpPr>
        <dsp:cNvPr id="0" name=""/>
        <dsp:cNvSpPr/>
      </dsp:nvSpPr>
      <dsp:spPr>
        <a:xfrm>
          <a:off x="6926878" y="616898"/>
          <a:ext cx="915888" cy="590269"/>
        </a:xfrm>
        <a:prstGeom prst="rightArrow">
          <a:avLst>
            <a:gd name="adj1" fmla="val 60000"/>
            <a:gd name="adj2" fmla="val 50000"/>
          </a:avLst>
        </a:prstGeom>
        <a:gradFill rotWithShape="0">
          <a:gsLst>
            <a:gs pos="0">
              <a:schemeClr val="accent2">
                <a:tint val="60000"/>
                <a:hueOff val="0"/>
                <a:satOff val="0"/>
                <a:lumOff val="0"/>
                <a:alphaOff val="0"/>
                <a:shade val="51000"/>
                <a:satMod val="130000"/>
              </a:schemeClr>
            </a:gs>
            <a:gs pos="80000">
              <a:schemeClr val="accent2">
                <a:tint val="60000"/>
                <a:hueOff val="0"/>
                <a:satOff val="0"/>
                <a:lumOff val="0"/>
                <a:alphaOff val="0"/>
                <a:shade val="93000"/>
                <a:satMod val="130000"/>
              </a:schemeClr>
            </a:gs>
            <a:gs pos="100000">
              <a:schemeClr val="accent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en-US" sz="1900" kern="1200">
            <a:latin typeface="Cambria Math" charset="0"/>
            <a:ea typeface="Cambria Math" charset="0"/>
            <a:cs typeface="Cambria Math" charset="0"/>
          </a:endParaRPr>
        </a:p>
      </dsp:txBody>
      <dsp:txXfrm>
        <a:off x="6926878" y="734952"/>
        <a:ext cx="738807" cy="354161"/>
      </dsp:txXfrm>
    </dsp:sp>
    <dsp:sp modelId="{D1757CC6-1CE0-0049-B358-63030A0FB3B9}">
      <dsp:nvSpPr>
        <dsp:cNvPr id="0" name=""/>
        <dsp:cNvSpPr/>
      </dsp:nvSpPr>
      <dsp:spPr>
        <a:xfrm>
          <a:off x="8222947" y="445901"/>
          <a:ext cx="2370835" cy="1398395"/>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91440" numCol="1" spcCol="1270" anchor="t" anchorCtr="0">
          <a:noAutofit/>
        </a:bodyPr>
        <a:lstStyle/>
        <a:p>
          <a:pPr lvl="0" algn="l" defTabSz="1066800">
            <a:lnSpc>
              <a:spcPct val="90000"/>
            </a:lnSpc>
            <a:spcBef>
              <a:spcPct val="0"/>
            </a:spcBef>
            <a:spcAft>
              <a:spcPct val="35000"/>
            </a:spcAft>
          </a:pPr>
          <a:r>
            <a:rPr lang="en-US" sz="2400" kern="1200" dirty="0" smtClean="0">
              <a:latin typeface="Cambria Math" charset="0"/>
              <a:ea typeface="Cambria Math" charset="0"/>
              <a:cs typeface="Cambria Math" charset="0"/>
            </a:rPr>
            <a:t>Means</a:t>
          </a:r>
          <a:endParaRPr lang="en-US" sz="2400" kern="1200" dirty="0">
            <a:latin typeface="Cambria Math" charset="0"/>
            <a:ea typeface="Cambria Math" charset="0"/>
            <a:cs typeface="Cambria Math" charset="0"/>
          </a:endParaRPr>
        </a:p>
      </dsp:txBody>
      <dsp:txXfrm>
        <a:off x="8222947" y="445901"/>
        <a:ext cx="2370835" cy="932263"/>
      </dsp:txXfrm>
    </dsp:sp>
    <dsp:sp modelId="{8131C508-DC41-9740-8C53-A15BF92098D0}">
      <dsp:nvSpPr>
        <dsp:cNvPr id="0" name=""/>
        <dsp:cNvSpPr/>
      </dsp:nvSpPr>
      <dsp:spPr>
        <a:xfrm>
          <a:off x="8708540" y="1378165"/>
          <a:ext cx="2370835" cy="3369600"/>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smtClean="0">
              <a:latin typeface="Cambria Math" charset="0"/>
              <a:ea typeface="Cambria Math" charset="0"/>
              <a:cs typeface="Cambria Math" charset="0"/>
            </a:rPr>
            <a:t>Type of resupply ships</a:t>
          </a:r>
          <a:endParaRPr lang="en-US" sz="2000" kern="1200" dirty="0">
            <a:latin typeface="Cambria Math" charset="0"/>
            <a:ea typeface="Cambria Math" charset="0"/>
            <a:cs typeface="Cambria Math" charset="0"/>
          </a:endParaRPr>
        </a:p>
        <a:p>
          <a:pPr marL="457200" lvl="2" indent="-228600" algn="l" defTabSz="889000">
            <a:lnSpc>
              <a:spcPct val="90000"/>
            </a:lnSpc>
            <a:spcBef>
              <a:spcPct val="0"/>
            </a:spcBef>
            <a:spcAft>
              <a:spcPct val="15000"/>
            </a:spcAft>
            <a:buChar char="••"/>
          </a:pPr>
          <a:r>
            <a:rPr lang="en-US" sz="2000" kern="1200" dirty="0" smtClean="0">
              <a:latin typeface="Cambria Math" charset="0"/>
              <a:ea typeface="Cambria Math" charset="0"/>
              <a:cs typeface="Cambria Math" charset="0"/>
            </a:rPr>
            <a:t>T-AOE</a:t>
          </a:r>
          <a:endParaRPr lang="en-US" sz="2000" kern="1200" dirty="0">
            <a:latin typeface="Cambria Math" charset="0"/>
            <a:ea typeface="Cambria Math" charset="0"/>
            <a:cs typeface="Cambria Math" charset="0"/>
          </a:endParaRPr>
        </a:p>
        <a:p>
          <a:pPr marL="457200" lvl="2" indent="-228600" algn="l" defTabSz="889000">
            <a:lnSpc>
              <a:spcPct val="90000"/>
            </a:lnSpc>
            <a:spcBef>
              <a:spcPct val="0"/>
            </a:spcBef>
            <a:spcAft>
              <a:spcPct val="15000"/>
            </a:spcAft>
            <a:buChar char="••"/>
          </a:pPr>
          <a:r>
            <a:rPr lang="en-US" sz="2000" kern="1200" dirty="0" smtClean="0">
              <a:latin typeface="Cambria Math" charset="0"/>
              <a:ea typeface="Cambria Math" charset="0"/>
              <a:cs typeface="Cambria Math" charset="0"/>
            </a:rPr>
            <a:t>T-AKE</a:t>
          </a:r>
          <a:endParaRPr lang="en-US" sz="2000" kern="1200" dirty="0">
            <a:latin typeface="Cambria Math" charset="0"/>
            <a:ea typeface="Cambria Math" charset="0"/>
            <a:cs typeface="Cambria Math" charset="0"/>
          </a:endParaRPr>
        </a:p>
        <a:p>
          <a:pPr marL="457200" lvl="2" indent="-228600" algn="l" defTabSz="889000">
            <a:lnSpc>
              <a:spcPct val="90000"/>
            </a:lnSpc>
            <a:spcBef>
              <a:spcPct val="0"/>
            </a:spcBef>
            <a:spcAft>
              <a:spcPct val="15000"/>
            </a:spcAft>
            <a:buChar char="••"/>
          </a:pPr>
          <a:r>
            <a:rPr lang="en-US" sz="2000" kern="1200" dirty="0" smtClean="0">
              <a:latin typeface="Cambria Math" charset="0"/>
              <a:ea typeface="Cambria Math" charset="0"/>
              <a:cs typeface="Cambria Math" charset="0"/>
            </a:rPr>
            <a:t>CLF</a:t>
          </a:r>
          <a:endParaRPr lang="en-US" sz="2000" kern="1200" dirty="0">
            <a:latin typeface="Cambria Math" charset="0"/>
            <a:ea typeface="Cambria Math" charset="0"/>
            <a:cs typeface="Cambria Math" charset="0"/>
          </a:endParaRPr>
        </a:p>
      </dsp:txBody>
      <dsp:txXfrm>
        <a:off x="8777979" y="1447604"/>
        <a:ext cx="2231957" cy="3230722"/>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F4C23B-1E4C-6F47-9E34-902F13B67AE6}" type="datetimeFigureOut">
              <a:rPr lang="en-US" smtClean="0"/>
              <a:t>9/10/17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031868-D030-0440-9206-B98279F4FF83}" type="slidenum">
              <a:rPr lang="en-US" smtClean="0"/>
              <a:t>‹#›</a:t>
            </a:fld>
            <a:endParaRPr lang="en-US"/>
          </a:p>
        </p:txBody>
      </p:sp>
    </p:spTree>
    <p:extLst>
      <p:ext uri="{BB962C8B-B14F-4D97-AF65-F5344CB8AC3E}">
        <p14:creationId xmlns:p14="http://schemas.microsoft.com/office/powerpoint/2010/main" val="18314063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031868-D030-0440-9206-B98279F4FF83}" type="slidenum">
              <a:rPr lang="en-US" smtClean="0"/>
              <a:t>1</a:t>
            </a:fld>
            <a:endParaRPr lang="en-US"/>
          </a:p>
        </p:txBody>
      </p:sp>
    </p:spTree>
    <p:extLst>
      <p:ext uri="{BB962C8B-B14F-4D97-AF65-F5344CB8AC3E}">
        <p14:creationId xmlns:p14="http://schemas.microsoft.com/office/powerpoint/2010/main" val="936775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031868-D030-0440-9206-B98279F4FF83}" type="slidenum">
              <a:rPr lang="en-US" smtClean="0"/>
              <a:t>18</a:t>
            </a:fld>
            <a:endParaRPr lang="en-US"/>
          </a:p>
        </p:txBody>
      </p:sp>
    </p:spTree>
    <p:extLst>
      <p:ext uri="{BB962C8B-B14F-4D97-AF65-F5344CB8AC3E}">
        <p14:creationId xmlns:p14="http://schemas.microsoft.com/office/powerpoint/2010/main" val="2056044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031868-D030-0440-9206-B98279F4FF83}" type="slidenum">
              <a:rPr lang="en-US" smtClean="0"/>
              <a:t>19</a:t>
            </a:fld>
            <a:endParaRPr lang="en-US"/>
          </a:p>
        </p:txBody>
      </p:sp>
    </p:spTree>
    <p:extLst>
      <p:ext uri="{BB962C8B-B14F-4D97-AF65-F5344CB8AC3E}">
        <p14:creationId xmlns:p14="http://schemas.microsoft.com/office/powerpoint/2010/main" val="13149587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year is 2030!</a:t>
            </a:r>
          </a:p>
          <a:p>
            <a:r>
              <a:rPr lang="en-US" dirty="0" smtClean="0"/>
              <a:t>Incidents: </a:t>
            </a:r>
          </a:p>
          <a:p>
            <a:pPr marL="171450" indent="-171450">
              <a:buFont typeface="Arial" charset="0"/>
              <a:buChar char="•"/>
            </a:pPr>
            <a:r>
              <a:rPr lang="en-US" dirty="0" smtClean="0"/>
              <a:t>China</a:t>
            </a:r>
            <a:r>
              <a:rPr lang="en-US" baseline="0" dirty="0" smtClean="0"/>
              <a:t> deep sea exploration ship exploded 100 miles north of </a:t>
            </a:r>
            <a:r>
              <a:rPr lang="en-US" baseline="0" dirty="0" err="1" smtClean="0"/>
              <a:t>Natuna</a:t>
            </a:r>
            <a:r>
              <a:rPr lang="en-US" baseline="0" dirty="0" smtClean="0"/>
              <a:t> </a:t>
            </a:r>
            <a:r>
              <a:rPr lang="en-US" baseline="0" dirty="0" err="1" smtClean="0"/>
              <a:t>Beser</a:t>
            </a:r>
            <a:endParaRPr lang="en-US" baseline="0" dirty="0" smtClean="0"/>
          </a:p>
          <a:p>
            <a:pPr marL="171450" indent="-171450">
              <a:buFont typeface="Arial" charset="0"/>
              <a:buChar char="•"/>
            </a:pPr>
            <a:r>
              <a:rPr lang="en-US" baseline="0" dirty="0" smtClean="0"/>
              <a:t>PLAN Type 56 conduct gunnery exercise near </a:t>
            </a:r>
            <a:r>
              <a:rPr lang="en-US" baseline="0" dirty="0" err="1" smtClean="0"/>
              <a:t>Plawan</a:t>
            </a:r>
            <a:endParaRPr lang="en-US" dirty="0" smtClean="0"/>
          </a:p>
          <a:p>
            <a:pPr marL="171450" indent="-171450">
              <a:buFont typeface="Arial" charset="0"/>
              <a:buChar char="•"/>
            </a:pPr>
            <a:r>
              <a:rPr lang="en-US" dirty="0" smtClean="0"/>
              <a:t>The Chinese have just sunk a patrolling Vietnamese ship in the South China Sea</a:t>
            </a:r>
            <a:r>
              <a:rPr lang="en-US" baseline="0" dirty="0" smtClean="0"/>
              <a:t> near Woody Island</a:t>
            </a:r>
          </a:p>
          <a:p>
            <a:pPr marL="628650" marR="0" lvl="1"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smtClean="0"/>
              <a:t>The YJ-83 is a Chinese subsonic anti-ship cruise missile. It is manufactured by the China Aerospace Science and Industry Corporation Third Academy.</a:t>
            </a:r>
          </a:p>
          <a:p>
            <a:pPr marL="628650" marR="0" lvl="1"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smtClean="0"/>
              <a:t>Range</a:t>
            </a:r>
            <a:r>
              <a:rPr lang="en-US" baseline="0" dirty="0" smtClean="0"/>
              <a:t> of 180 km (111 miles)</a:t>
            </a:r>
            <a:endParaRPr lang="en-US" dirty="0" smtClean="0"/>
          </a:p>
          <a:p>
            <a:endParaRPr lang="en-US" dirty="0"/>
          </a:p>
        </p:txBody>
      </p:sp>
      <p:sp>
        <p:nvSpPr>
          <p:cNvPr id="4" name="Slide Number Placeholder 3"/>
          <p:cNvSpPr>
            <a:spLocks noGrp="1"/>
          </p:cNvSpPr>
          <p:nvPr>
            <p:ph type="sldNum" sz="quarter" idx="10"/>
          </p:nvPr>
        </p:nvSpPr>
        <p:spPr/>
        <p:txBody>
          <a:bodyPr/>
          <a:lstStyle/>
          <a:p>
            <a:fld id="{68031868-D030-0440-9206-B98279F4FF83}" type="slidenum">
              <a:rPr lang="en-US" smtClean="0"/>
              <a:t>3</a:t>
            </a:fld>
            <a:endParaRPr lang="en-US"/>
          </a:p>
        </p:txBody>
      </p:sp>
    </p:spTree>
    <p:extLst>
      <p:ext uri="{BB962C8B-B14F-4D97-AF65-F5344CB8AC3E}">
        <p14:creationId xmlns:p14="http://schemas.microsoft.com/office/powerpoint/2010/main" val="562655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Admiral</a:t>
            </a:r>
            <a:r>
              <a:rPr lang="en-US" baseline="0" dirty="0" smtClean="0"/>
              <a:t> Hyman Rickover, the ”father” of the nuclear Navy, understood that “Bitter experience in war has taught the maxim that the art of war is the art of the logistically feasible.” All of America’s naval force depends upon supply and logistics to carry out the full spectrum of operations, naval logistics bridges the gap between land bases and depot and forces at sea.</a:t>
            </a:r>
          </a:p>
          <a:p>
            <a:endParaRPr lang="en-US" baseline="0" dirty="0" smtClean="0"/>
          </a:p>
          <a:p>
            <a:r>
              <a:rPr lang="en-US" dirty="0" smtClean="0"/>
              <a:t>The Combat Logistics Force is critical to that</a:t>
            </a:r>
            <a:r>
              <a:rPr lang="en-US" baseline="0" dirty="0" smtClean="0"/>
              <a:t> capability to sustain forward presence, sea control, power projection, and extended combat across the range of military operations. </a:t>
            </a:r>
            <a:endParaRPr lang="en-US" dirty="0"/>
          </a:p>
        </p:txBody>
      </p:sp>
      <p:sp>
        <p:nvSpPr>
          <p:cNvPr id="4" name="Slide Number Placeholder 3"/>
          <p:cNvSpPr>
            <a:spLocks noGrp="1"/>
          </p:cNvSpPr>
          <p:nvPr>
            <p:ph type="sldNum" sz="quarter" idx="10"/>
          </p:nvPr>
        </p:nvSpPr>
        <p:spPr/>
        <p:txBody>
          <a:bodyPr/>
          <a:lstStyle/>
          <a:p>
            <a:fld id="{68031868-D030-0440-9206-B98279F4FF83}" type="slidenum">
              <a:rPr lang="en-US" smtClean="0"/>
              <a:t>4</a:t>
            </a:fld>
            <a:endParaRPr lang="en-US"/>
          </a:p>
        </p:txBody>
      </p:sp>
    </p:spTree>
    <p:extLst>
      <p:ext uri="{BB962C8B-B14F-4D97-AF65-F5344CB8AC3E}">
        <p14:creationId xmlns:p14="http://schemas.microsoft.com/office/powerpoint/2010/main" val="1007111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solidFill>
                  <a:schemeClr val="accent2"/>
                </a:solidFill>
              </a:rPr>
              <a:t>One T-AOE and one T-AKE </a:t>
            </a:r>
            <a:r>
              <a:rPr lang="en-US" sz="1200" dirty="0" smtClean="0"/>
              <a:t>can support a Carrier Strike Group and two Surface Action Groups with varying composition through </a:t>
            </a:r>
            <a:r>
              <a:rPr lang="en-US" sz="1200" b="1" dirty="0" smtClean="0">
                <a:solidFill>
                  <a:schemeClr val="accent2"/>
                </a:solidFill>
              </a:rPr>
              <a:t>gas station refueling method </a:t>
            </a:r>
            <a:r>
              <a:rPr lang="en-US" sz="1200" dirty="0" smtClean="0"/>
              <a:t>during a distributed maritime </a:t>
            </a:r>
            <a:r>
              <a:rPr lang="en-US" sz="1200" b="1" dirty="0" smtClean="0">
                <a:solidFill>
                  <a:schemeClr val="accent2"/>
                </a:solidFill>
              </a:rPr>
              <a:t>operation with increased tensions</a:t>
            </a:r>
            <a:r>
              <a:rPr lang="en-US" sz="1200" dirty="0" smtClean="0"/>
              <a:t> in the South China Sea.</a:t>
            </a:r>
          </a:p>
          <a:p>
            <a:endParaRPr lang="en-GB" sz="1200" dirty="0" smtClean="0"/>
          </a:p>
          <a:p>
            <a:r>
              <a:rPr lang="en-US" sz="1200" b="1" dirty="0" smtClean="0">
                <a:solidFill>
                  <a:schemeClr val="accent2"/>
                </a:solidFill>
              </a:rPr>
              <a:t>Two T-AOEs and two T-AKEs </a:t>
            </a:r>
            <a:r>
              <a:rPr lang="en-US" sz="1200" dirty="0" smtClean="0"/>
              <a:t>can support these same forces with </a:t>
            </a:r>
            <a:r>
              <a:rPr lang="en-US" sz="1200" b="1" dirty="0" smtClean="0">
                <a:solidFill>
                  <a:schemeClr val="accent2"/>
                </a:solidFill>
              </a:rPr>
              <a:t>delivery boy refueling </a:t>
            </a:r>
            <a:r>
              <a:rPr lang="en-US" sz="1200" dirty="0" smtClean="0"/>
              <a:t>during an </a:t>
            </a:r>
            <a:r>
              <a:rPr lang="en-US" sz="1200" b="1" dirty="0" smtClean="0">
                <a:solidFill>
                  <a:schemeClr val="accent2"/>
                </a:solidFill>
              </a:rPr>
              <a:t>increased operational tempo</a:t>
            </a:r>
            <a:r>
              <a:rPr lang="en-US" sz="1200" dirty="0" smtClean="0"/>
              <a:t>, but will be at </a:t>
            </a:r>
            <a:r>
              <a:rPr lang="en-US" sz="1200" b="1" dirty="0" smtClean="0">
                <a:solidFill>
                  <a:schemeClr val="accent2"/>
                </a:solidFill>
              </a:rPr>
              <a:t>94%</a:t>
            </a:r>
            <a:r>
              <a:rPr lang="en-US" sz="1200" dirty="0" smtClean="0"/>
              <a:t> utilization which is </a:t>
            </a:r>
            <a:r>
              <a:rPr lang="en-US" sz="1200" u="sng" dirty="0" smtClean="0">
                <a:solidFill>
                  <a:schemeClr val="accent2"/>
                </a:solidFill>
              </a:rPr>
              <a:t>unsustainable</a:t>
            </a:r>
            <a:r>
              <a:rPr lang="en-US" sz="1200" dirty="0" smtClean="0">
                <a:solidFill>
                  <a:schemeClr val="accent2"/>
                </a:solidFill>
              </a:rPr>
              <a:t>.</a:t>
            </a:r>
          </a:p>
          <a:p>
            <a:endParaRPr lang="en-GB" sz="1200" dirty="0" smtClean="0">
              <a:solidFill>
                <a:schemeClr val="accent2"/>
              </a:solidFill>
            </a:endParaRPr>
          </a:p>
          <a:p>
            <a:r>
              <a:rPr lang="en-US" sz="1200" dirty="0" smtClean="0"/>
              <a:t>The development of the Combat Logistics Ship (CLF-5000) which augment existing logistics force structure can improve the supportability of a distributed maritime operations. Adding two CLF-5000 to the 7</a:t>
            </a:r>
            <a:r>
              <a:rPr lang="en-US" sz="1200" baseline="30000" dirty="0" smtClean="0"/>
              <a:t>th</a:t>
            </a:r>
            <a:r>
              <a:rPr lang="en-US" sz="1200" dirty="0" smtClean="0"/>
              <a:t> fleet drops logistics utilization to </a:t>
            </a:r>
            <a:r>
              <a:rPr lang="en-US" sz="1200" b="1" dirty="0" smtClean="0">
                <a:solidFill>
                  <a:schemeClr val="accent2"/>
                </a:solidFill>
              </a:rPr>
              <a:t>55%</a:t>
            </a:r>
            <a:r>
              <a:rPr lang="en-US" sz="1200" dirty="0" smtClean="0"/>
              <a:t> in a </a:t>
            </a:r>
            <a:r>
              <a:rPr lang="en-US" sz="1200" b="1" u="sng" dirty="0" smtClean="0">
                <a:solidFill>
                  <a:schemeClr val="accent2"/>
                </a:solidFill>
              </a:rPr>
              <a:t>wartime setting</a:t>
            </a:r>
            <a:r>
              <a:rPr lang="en-US" sz="1400" dirty="0" smtClean="0"/>
              <a:t>.</a:t>
            </a:r>
            <a:endParaRPr lang="en-GB" sz="1400" dirty="0" smtClean="0"/>
          </a:p>
          <a:p>
            <a:endParaRPr lang="en-US" dirty="0"/>
          </a:p>
        </p:txBody>
      </p:sp>
      <p:sp>
        <p:nvSpPr>
          <p:cNvPr id="4" name="Slide Number Placeholder 3"/>
          <p:cNvSpPr>
            <a:spLocks noGrp="1"/>
          </p:cNvSpPr>
          <p:nvPr>
            <p:ph type="sldNum" sz="quarter" idx="10"/>
          </p:nvPr>
        </p:nvSpPr>
        <p:spPr/>
        <p:txBody>
          <a:bodyPr/>
          <a:lstStyle/>
          <a:p>
            <a:fld id="{68031868-D030-0440-9206-B98279F4FF83}" type="slidenum">
              <a:rPr lang="en-US" smtClean="0"/>
              <a:t>5</a:t>
            </a:fld>
            <a:endParaRPr lang="en-US"/>
          </a:p>
        </p:txBody>
      </p:sp>
    </p:spTree>
    <p:extLst>
      <p:ext uri="{BB962C8B-B14F-4D97-AF65-F5344CB8AC3E}">
        <p14:creationId xmlns:p14="http://schemas.microsoft.com/office/powerpoint/2010/main" val="1073656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031868-D030-0440-9206-B98279F4FF83}" type="slidenum">
              <a:rPr lang="en-US" smtClean="0"/>
              <a:t>6</a:t>
            </a:fld>
            <a:endParaRPr lang="en-US"/>
          </a:p>
        </p:txBody>
      </p:sp>
    </p:spTree>
    <p:extLst>
      <p:ext uri="{BB962C8B-B14F-4D97-AF65-F5344CB8AC3E}">
        <p14:creationId xmlns:p14="http://schemas.microsoft.com/office/powerpoint/2010/main" val="2133938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 land based hubs</a:t>
            </a:r>
          </a:p>
          <a:p>
            <a:pPr lvl="1"/>
            <a:r>
              <a:rPr lang="en-US" dirty="0" err="1" smtClean="0"/>
              <a:t>Sembawang</a:t>
            </a:r>
            <a:r>
              <a:rPr lang="en-US" dirty="0" smtClean="0"/>
              <a:t> Terminal, Singapore</a:t>
            </a:r>
          </a:p>
          <a:p>
            <a:pPr lvl="1"/>
            <a:r>
              <a:rPr lang="en-US" dirty="0" smtClean="0"/>
              <a:t>Subic Bay, Philippines</a:t>
            </a:r>
          </a:p>
          <a:p>
            <a:pPr lvl="1"/>
            <a:r>
              <a:rPr lang="en-US" dirty="0" smtClean="0"/>
              <a:t>Cam </a:t>
            </a:r>
            <a:r>
              <a:rPr lang="en-US" dirty="0" err="1" smtClean="0"/>
              <a:t>Rahn</a:t>
            </a:r>
            <a:r>
              <a:rPr lang="en-US" dirty="0" smtClean="0"/>
              <a:t> Bay, Vietnam</a:t>
            </a:r>
          </a:p>
          <a:p>
            <a:pPr lvl="1"/>
            <a:r>
              <a:rPr lang="en-US" dirty="0" smtClean="0"/>
              <a:t>Royal Navy</a:t>
            </a:r>
            <a:r>
              <a:rPr lang="en-US" baseline="0" dirty="0" smtClean="0"/>
              <a:t> Base, Brunei</a:t>
            </a:r>
            <a:endParaRPr lang="en-US" dirty="0" smtClean="0"/>
          </a:p>
          <a:p>
            <a:r>
              <a:rPr lang="en-US" dirty="0" smtClean="0"/>
              <a:t>3 Airfields</a:t>
            </a:r>
          </a:p>
          <a:p>
            <a:pPr lvl="1"/>
            <a:r>
              <a:rPr lang="en-US" dirty="0" err="1" smtClean="0"/>
              <a:t>Sembawang</a:t>
            </a:r>
            <a:r>
              <a:rPr lang="en-US" dirty="0" smtClean="0"/>
              <a:t> Air Base, Singapore</a:t>
            </a:r>
          </a:p>
          <a:p>
            <a:pPr lvl="1"/>
            <a:r>
              <a:rPr lang="en-US" dirty="0" smtClean="0"/>
              <a:t>Clark Air Force Base, Philippines</a:t>
            </a:r>
          </a:p>
          <a:p>
            <a:pPr lvl="1"/>
            <a:r>
              <a:rPr lang="en-US" dirty="0" smtClean="0"/>
              <a:t>Cam </a:t>
            </a:r>
            <a:r>
              <a:rPr lang="en-US" dirty="0" err="1" smtClean="0"/>
              <a:t>Rahn</a:t>
            </a:r>
            <a:r>
              <a:rPr lang="en-US" dirty="0" smtClean="0"/>
              <a:t> Air Base, Vietnam </a:t>
            </a:r>
          </a:p>
          <a:p>
            <a:endParaRPr lang="en-US" dirty="0"/>
          </a:p>
        </p:txBody>
      </p:sp>
      <p:sp>
        <p:nvSpPr>
          <p:cNvPr id="4" name="Slide Number Placeholder 3"/>
          <p:cNvSpPr>
            <a:spLocks noGrp="1"/>
          </p:cNvSpPr>
          <p:nvPr>
            <p:ph type="sldNum" sz="quarter" idx="10"/>
          </p:nvPr>
        </p:nvSpPr>
        <p:spPr/>
        <p:txBody>
          <a:bodyPr/>
          <a:lstStyle/>
          <a:p>
            <a:fld id="{68031868-D030-0440-9206-B98279F4FF83}" type="slidenum">
              <a:rPr lang="en-US" smtClean="0"/>
              <a:t>7</a:t>
            </a:fld>
            <a:endParaRPr lang="en-US"/>
          </a:p>
        </p:txBody>
      </p:sp>
    </p:spTree>
    <p:extLst>
      <p:ext uri="{BB962C8B-B14F-4D97-AF65-F5344CB8AC3E}">
        <p14:creationId xmlns:p14="http://schemas.microsoft.com/office/powerpoint/2010/main" val="20899689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031868-D030-0440-9206-B98279F4FF83}" type="slidenum">
              <a:rPr lang="en-US" smtClean="0"/>
              <a:t>10</a:t>
            </a:fld>
            <a:endParaRPr lang="en-US"/>
          </a:p>
        </p:txBody>
      </p:sp>
    </p:spTree>
    <p:extLst>
      <p:ext uri="{BB962C8B-B14F-4D97-AF65-F5344CB8AC3E}">
        <p14:creationId xmlns:p14="http://schemas.microsoft.com/office/powerpoint/2010/main" val="2089968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031868-D030-0440-9206-B98279F4FF83}" type="slidenum">
              <a:rPr lang="en-US" smtClean="0"/>
              <a:t>13</a:t>
            </a:fld>
            <a:endParaRPr lang="en-US"/>
          </a:p>
        </p:txBody>
      </p:sp>
    </p:spTree>
    <p:extLst>
      <p:ext uri="{BB962C8B-B14F-4D97-AF65-F5344CB8AC3E}">
        <p14:creationId xmlns:p14="http://schemas.microsoft.com/office/powerpoint/2010/main" val="20899689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031868-D030-0440-9206-B98279F4FF83}" type="slidenum">
              <a:rPr lang="en-US" smtClean="0"/>
              <a:t>16</a:t>
            </a:fld>
            <a:endParaRPr lang="en-US"/>
          </a:p>
        </p:txBody>
      </p:sp>
    </p:spTree>
    <p:extLst>
      <p:ext uri="{BB962C8B-B14F-4D97-AF65-F5344CB8AC3E}">
        <p14:creationId xmlns:p14="http://schemas.microsoft.com/office/powerpoint/2010/main" val="2089968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7" name="Rectangle 6"/>
          <p:cNvSpPr>
            <a:spLocks noGrp="1" noChangeArrowheads="1"/>
          </p:cNvSpPr>
          <p:nvPr>
            <p:ph type="sldNum" sz="quarter" idx="12"/>
          </p:nvPr>
        </p:nvSpPr>
        <p:spPr>
          <a:xfrm>
            <a:off x="9347200" y="6305550"/>
            <a:ext cx="2844800" cy="476250"/>
          </a:xfrm>
          <a:ln/>
        </p:spPr>
        <p:txBody>
          <a:bodyPr/>
          <a:lstStyle>
            <a:lvl1pPr>
              <a:defRPr lang="en-US" sz="1600" smtClean="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1pPr>
          </a:lstStyle>
          <a:p>
            <a:fld id="{8A58428C-0B70-EB4A-A8D8-207AA729FC32}" type="slidenum">
              <a:rPr lang="uk-UA" smtClean="0"/>
              <a:pPr/>
              <a:t>‹#›</a:t>
            </a:fld>
            <a:endParaRPr lang="uk-UA"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endParaRPr lang="en-US"/>
          </a:p>
        </p:txBody>
      </p:sp>
      <p:sp>
        <p:nvSpPr>
          <p:cNvPr id="7" name="Slide Number Placeholder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8A58428C-0B70-EB4A-A8D8-207AA729FC3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endParaRPr lang="en-US"/>
          </a:p>
        </p:txBody>
      </p:sp>
      <p:sp>
        <p:nvSpPr>
          <p:cNvPr id="7" name="Slide Number Placeholder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8A58428C-0B70-EB4A-A8D8-207AA729FC32}"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8A58428C-0B70-EB4A-A8D8-207AA729FC32}"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1"/>
            <a:ext cx="2794000" cy="582136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
            <a:ext cx="8178800" cy="58213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8A58428C-0B70-EB4A-A8D8-207AA729FC32}"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AB700F-2CD7-429F-9EC1-C71190E3DAAA}"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609600" y="1600201"/>
            <a:ext cx="109728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AB700F-2CD7-429F-9EC1-C71190E3DAAA}"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AB700F-2CD7-429F-9EC1-C71190E3DAAA}"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AB700F-2CD7-429F-9EC1-C71190E3DAAA}"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9AB700F-2CD7-429F-9EC1-C71190E3DAAA}"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AB700F-2CD7-429F-9EC1-C71190E3DAAA}"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xfrm>
            <a:off x="9347200" y="6305550"/>
            <a:ext cx="2844800" cy="476250"/>
          </a:xfrm>
          <a:prstGeom prst="rect">
            <a:avLst/>
          </a:prstGeom>
          <a:ln/>
        </p:spPr>
        <p:txBody>
          <a:bodyPr/>
          <a:lstStyle>
            <a:lvl1pPr>
              <a:defRPr lang="en-US" sz="1600" smtClean="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1pPr>
          </a:lstStyle>
          <a:p>
            <a:fld id="{8A58428C-0B70-EB4A-A8D8-207AA729FC32}" type="slidenum">
              <a:rPr lang="uk-UA" smtClean="0"/>
              <a:pPr/>
              <a:t>‹#›</a:t>
            </a:fld>
            <a:endParaRPr lang="uk-UA"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9AB700F-2CD7-429F-9EC1-C71190E3DAAA}" type="slidenum">
              <a:rPr lang="en-US" smtClean="0"/>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AB700F-2CD7-429F-9EC1-C71190E3DAAA}"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AB700F-2CD7-429F-9EC1-C71190E3DAAA}" type="slidenum">
              <a:rPr lang="en-US" smtClean="0"/>
              <a:pPr/>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AB700F-2CD7-429F-9EC1-C71190E3DAAA}" type="slidenum">
              <a:rPr lang="en-US" smtClean="0"/>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AB700F-2CD7-429F-9EC1-C71190E3DAAA}" type="slidenum">
              <a:rPr lang="en-US" smtClean="0"/>
              <a:pPr/>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lgn="ctr">
              <a:defRPr>
                <a:latin typeface="Cambria Math" panose="02040503050406030204" pitchFamily="18" charset="0"/>
                <a:ea typeface="Cambria Math" panose="02040503050406030204" pitchFamily="18"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normAutofit/>
          </a:bodyPr>
          <a:lstStyle>
            <a:lvl1pPr marL="0" indent="0" algn="ctr">
              <a:buNone/>
              <a:defRPr>
                <a:latin typeface="Cambria Math" panose="02040503050406030204" pitchFamily="18" charset="0"/>
                <a:ea typeface="Cambria Math" panose="02040503050406030204" pitchFamily="18"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295400"/>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295400"/>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rgbClr val="0033CC"/>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bg1">
                    <a:lumMod val="65000"/>
                  </a:schemeClr>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7" name="Rectangle 6"/>
          <p:cNvSpPr>
            <a:spLocks noGrp="1" noChangeArrowheads="1"/>
          </p:cNvSpPr>
          <p:nvPr>
            <p:ph type="sldNum" sz="quarter" idx="12"/>
          </p:nvPr>
        </p:nvSpPr>
        <p:spPr>
          <a:xfrm>
            <a:off x="9347200" y="6305550"/>
            <a:ext cx="2844800" cy="476250"/>
          </a:xfrm>
          <a:ln/>
        </p:spPr>
        <p:txBody>
          <a:bodyPr/>
          <a:lstStyle>
            <a:lvl1pPr>
              <a:defRPr lang="en-US" sz="1600" smtClean="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1pPr>
          </a:lstStyle>
          <a:p>
            <a:fld id="{8A58428C-0B70-EB4A-A8D8-207AA729FC32}" type="slidenum">
              <a:rPr lang="uk-UA" smtClean="0"/>
              <a:pPr/>
              <a:t>‹#›</a:t>
            </a:fld>
            <a:endParaRPr lang="uk-UA"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1"/>
            <a:ext cx="2794000" cy="582136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
            <a:ext cx="8178800" cy="58213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295400"/>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295400"/>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endParaRPr lang="en-US"/>
          </a:p>
        </p:txBody>
      </p:sp>
      <p:sp>
        <p:nvSpPr>
          <p:cNvPr id="8" name="Rectangle 6"/>
          <p:cNvSpPr>
            <a:spLocks noGrp="1" noChangeArrowheads="1"/>
          </p:cNvSpPr>
          <p:nvPr>
            <p:ph type="sldNum" sz="quarter" idx="12"/>
          </p:nvPr>
        </p:nvSpPr>
        <p:spPr>
          <a:xfrm>
            <a:off x="9347200" y="6305550"/>
            <a:ext cx="2844800" cy="476250"/>
          </a:xfrm>
          <a:prstGeom prst="rect">
            <a:avLst/>
          </a:prstGeom>
          <a:ln/>
        </p:spPr>
        <p:txBody>
          <a:bodyPr/>
          <a:lstStyle>
            <a:lvl1pPr>
              <a:defRPr lang="en-US" sz="1600" smtClean="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1pPr>
          </a:lstStyle>
          <a:p>
            <a:fld id="{8A58428C-0B70-EB4A-A8D8-207AA729FC32}" type="slidenum">
              <a:rPr lang="uk-UA" smtClean="0"/>
              <a:pPr/>
              <a:t>‹#›</a:t>
            </a:fld>
            <a:endParaRPr lang="uk-UA"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endParaRPr lang="en-US"/>
          </a:p>
        </p:txBody>
      </p:sp>
      <p:sp>
        <p:nvSpPr>
          <p:cNvPr id="8" name="Rectangle 5"/>
          <p:cNvSpPr>
            <a:spLocks noGrp="1" noChangeArrowheads="1"/>
          </p:cNvSpPr>
          <p:nvPr>
            <p:ph type="ftr" sz="quarter" idx="11"/>
          </p:nvPr>
        </p:nvSpPr>
        <p:spPr>
          <a:ln/>
        </p:spPr>
        <p:txBody>
          <a:bodyPr/>
          <a:lstStyle>
            <a:lvl1pPr>
              <a:defRPr/>
            </a:lvl1pPr>
          </a:lstStyle>
          <a:p>
            <a:endParaRPr lang="en-US"/>
          </a:p>
        </p:txBody>
      </p:sp>
      <p:sp>
        <p:nvSpPr>
          <p:cNvPr id="10" name="Rectangle 6"/>
          <p:cNvSpPr>
            <a:spLocks noGrp="1" noChangeArrowheads="1"/>
          </p:cNvSpPr>
          <p:nvPr>
            <p:ph type="sldNum" sz="quarter" idx="12"/>
          </p:nvPr>
        </p:nvSpPr>
        <p:spPr>
          <a:xfrm>
            <a:off x="9347200" y="6305550"/>
            <a:ext cx="2844800" cy="476250"/>
          </a:xfrm>
          <a:prstGeom prst="rect">
            <a:avLst/>
          </a:prstGeom>
          <a:ln/>
        </p:spPr>
        <p:txBody>
          <a:bodyPr/>
          <a:lstStyle>
            <a:lvl1pPr>
              <a:defRPr lang="en-US" sz="1600" smtClean="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1pPr>
          </a:lstStyle>
          <a:p>
            <a:fld id="{8A58428C-0B70-EB4A-A8D8-207AA729FC32}" type="slidenum">
              <a:rPr lang="uk-UA" smtClean="0"/>
              <a:pPr/>
              <a:t>‹#›</a:t>
            </a:fld>
            <a:endParaRPr lang="uk-UA"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endParaRPr lang="en-US"/>
          </a:p>
        </p:txBody>
      </p:sp>
      <p:sp>
        <p:nvSpPr>
          <p:cNvPr id="4"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xfrm>
            <a:off x="9347200" y="6305550"/>
            <a:ext cx="2844800" cy="476250"/>
          </a:xfrm>
          <a:prstGeom prst="rect">
            <a:avLst/>
          </a:prstGeom>
          <a:ln/>
        </p:spPr>
        <p:txBody>
          <a:bodyPr/>
          <a:lstStyle>
            <a:lvl1pPr>
              <a:defRPr lang="en-US" sz="1600" smtClean="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1pPr>
          </a:lstStyle>
          <a:p>
            <a:fld id="{8A58428C-0B70-EB4A-A8D8-207AA729FC32}" type="slidenum">
              <a:rPr lang="uk-UA" smtClean="0"/>
              <a:pPr/>
              <a:t>‹#›</a:t>
            </a:fld>
            <a:endParaRPr lang="uk-UA"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p>
        </p:txBody>
      </p:sp>
      <p:sp>
        <p:nvSpPr>
          <p:cNvPr id="3" name="Rectangle 5"/>
          <p:cNvSpPr>
            <a:spLocks noGrp="1" noChangeArrowheads="1"/>
          </p:cNvSpPr>
          <p:nvPr>
            <p:ph type="ftr" sz="quarter" idx="11"/>
          </p:nvPr>
        </p:nvSpPr>
        <p:spPr>
          <a:ln/>
        </p:spPr>
        <p:txBody>
          <a:bodyPr/>
          <a:lstStyle>
            <a:lvl1pPr>
              <a:defRPr/>
            </a:lvl1pPr>
          </a:lstStyle>
          <a:p>
            <a:endParaRPr lang="en-US"/>
          </a:p>
        </p:txBody>
      </p:sp>
      <p:sp>
        <p:nvSpPr>
          <p:cNvPr id="5" name="Rectangle 6"/>
          <p:cNvSpPr>
            <a:spLocks noGrp="1" noChangeArrowheads="1"/>
          </p:cNvSpPr>
          <p:nvPr>
            <p:ph type="sldNum" sz="quarter" idx="12"/>
          </p:nvPr>
        </p:nvSpPr>
        <p:spPr>
          <a:xfrm>
            <a:off x="9347200" y="6305550"/>
            <a:ext cx="2844800" cy="476250"/>
          </a:xfrm>
          <a:prstGeom prst="rect">
            <a:avLst/>
          </a:prstGeom>
          <a:ln/>
        </p:spPr>
        <p:txBody>
          <a:bodyPr/>
          <a:lstStyle>
            <a:lvl1pPr>
              <a:defRPr lang="en-US" sz="1600" smtClean="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1pPr>
          </a:lstStyle>
          <a:p>
            <a:fld id="{8A58428C-0B70-EB4A-A8D8-207AA729FC32}" type="slidenum">
              <a:rPr lang="uk-UA" smtClean="0"/>
              <a:pPr/>
              <a:t>‹#›</a:t>
            </a:fld>
            <a:endParaRPr lang="uk-UA"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6" name="Rectangle 6"/>
          <p:cNvSpPr>
            <a:spLocks noGrp="1" noChangeArrowheads="1"/>
          </p:cNvSpPr>
          <p:nvPr>
            <p:ph type="sldNum" sz="quarter" idx="12"/>
          </p:nvPr>
        </p:nvSpPr>
        <p:spPr>
          <a:xfrm>
            <a:off x="9347200" y="6305550"/>
            <a:ext cx="2844800" cy="476250"/>
          </a:xfrm>
          <a:ln/>
        </p:spPr>
        <p:txBody>
          <a:bodyPr/>
          <a:lstStyle>
            <a:lvl1pPr>
              <a:defRPr lang="en-US" sz="1600" smtClean="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1pPr>
          </a:lstStyle>
          <a:p>
            <a:fld id="{8A58428C-0B70-EB4A-A8D8-207AA729FC32}" type="slidenum">
              <a:rPr lang="uk-UA" smtClean="0"/>
              <a:pPr/>
              <a:t>‹#›</a:t>
            </a:fld>
            <a:endParaRPr lang="uk-UA"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6" name="Rectangle 6"/>
          <p:cNvSpPr>
            <a:spLocks noGrp="1" noChangeArrowheads="1"/>
          </p:cNvSpPr>
          <p:nvPr>
            <p:ph type="sldNum" sz="quarter" idx="12"/>
          </p:nvPr>
        </p:nvSpPr>
        <p:spPr>
          <a:xfrm>
            <a:off x="9347200" y="6305550"/>
            <a:ext cx="2844800" cy="476250"/>
          </a:xfrm>
          <a:ln/>
        </p:spPr>
        <p:txBody>
          <a:bodyPr/>
          <a:lstStyle>
            <a:lvl1pPr>
              <a:defRPr lang="en-US" sz="1600" smtClean="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1pPr>
          </a:lstStyle>
          <a:p>
            <a:fld id="{8A58428C-0B70-EB4A-A8D8-207AA729FC32}" type="slidenum">
              <a:rPr lang="uk-UA" smtClean="0"/>
              <a:pPr/>
              <a:t>‹#›</a:t>
            </a:fld>
            <a:endParaRPr lang="uk-UA"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jpeg"/><Relationship Id="rId16"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2" Type="http://schemas.openxmlformats.org/officeDocument/2006/relationships/theme" Target="../theme/theme2.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 Id="rId9" Type="http://schemas.openxmlformats.org/officeDocument/2006/relationships/slideLayout" Target="../slideLayouts/slideLayout22.xml"/><Relationship Id="rId10"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theme" Target="../theme/theme3.xml"/><Relationship Id="rId13" Type="http://schemas.openxmlformats.org/officeDocument/2006/relationships/image" Target="../media/image3.jpeg"/><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098" name="Picture 11" descr="nps_ppt_slide"/>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1"/>
            <a:ext cx="12192000" cy="6856413"/>
          </a:xfrm>
          <a:prstGeom prst="rect">
            <a:avLst/>
          </a:prstGeom>
          <a:noFill/>
          <a:ln w="9525">
            <a:noFill/>
            <a:miter lim="800000"/>
            <a:headEnd/>
            <a:tailEnd/>
          </a:ln>
        </p:spPr>
      </p:pic>
      <p:pic>
        <p:nvPicPr>
          <p:cNvPr id="6" name="Picture 5"/>
          <p:cNvPicPr>
            <a:picLocks noChangeAspect="1"/>
          </p:cNvPicPr>
          <p:nvPr/>
        </p:nvPicPr>
        <p:blipFill>
          <a:blip r:embed="rId16"/>
          <a:stretch>
            <a:fillRect/>
          </a:stretch>
        </p:blipFill>
        <p:spPr>
          <a:xfrm>
            <a:off x="1600200" y="1"/>
            <a:ext cx="3683000" cy="762000"/>
          </a:xfrm>
          <a:prstGeom prst="rect">
            <a:avLst/>
          </a:prstGeom>
        </p:spPr>
      </p:pic>
      <p:sp>
        <p:nvSpPr>
          <p:cNvPr id="4099" name="Rectangle 2"/>
          <p:cNvSpPr>
            <a:spLocks noGrp="1" noChangeArrowheads="1"/>
          </p:cNvSpPr>
          <p:nvPr>
            <p:ph type="title"/>
          </p:nvPr>
        </p:nvSpPr>
        <p:spPr bwMode="auto">
          <a:xfrm>
            <a:off x="2133600" y="0"/>
            <a:ext cx="9652000"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normAutofit/>
          </a:bodyPr>
          <a:lstStyle/>
          <a:p>
            <a:pPr lvl="0"/>
            <a:r>
              <a:rPr lang="en-US" smtClean="0"/>
              <a:t>Click to edit Master title style</a:t>
            </a:r>
            <a:endParaRPr lang="en-US" dirty="0"/>
          </a:p>
        </p:txBody>
      </p:sp>
      <p:sp>
        <p:nvSpPr>
          <p:cNvPr id="4100" name="Rectangle 3"/>
          <p:cNvSpPr>
            <a:spLocks noGrp="1" noChangeArrowheads="1"/>
          </p:cNvSpPr>
          <p:nvPr>
            <p:ph type="body" idx="1"/>
          </p:nvPr>
        </p:nvSpPr>
        <p:spPr bwMode="auto">
          <a:xfrm>
            <a:off x="609600" y="1295400"/>
            <a:ext cx="109728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Rectangle 4"/>
          <p:cNvSpPr>
            <a:spLocks noGrp="1" noChangeArrowheads="1"/>
          </p:cNvSpPr>
          <p:nvPr>
            <p:ph type="dt" sz="half" idx="2"/>
          </p:nvPr>
        </p:nvSpPr>
        <p:spPr bwMode="auto">
          <a:xfrm>
            <a:off x="609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smtClean="0"/>
            </a:lvl1pPr>
          </a:lstStyle>
          <a:p>
            <a:endParaRPr lang="en-US"/>
          </a:p>
        </p:txBody>
      </p:sp>
      <p:sp>
        <p:nvSpPr>
          <p:cNvPr id="1029" name="Rectangle 5"/>
          <p:cNvSpPr>
            <a:spLocks noGrp="1" noChangeArrowheads="1"/>
          </p:cNvSpPr>
          <p:nvPr>
            <p:ph type="ftr" sz="quarter" idx="3"/>
          </p:nvPr>
        </p:nvSpPr>
        <p:spPr bwMode="auto">
          <a:xfrm>
            <a:off x="4470400" y="6305550"/>
            <a:ext cx="3860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smtClean="0"/>
            </a:lvl1pPr>
          </a:lstStyle>
          <a:p>
            <a:endParaRPr lang="en-US" dirty="0"/>
          </a:p>
        </p:txBody>
      </p:sp>
      <p:sp>
        <p:nvSpPr>
          <p:cNvPr id="9" name="Rectangle 6"/>
          <p:cNvSpPr>
            <a:spLocks noGrp="1" noChangeArrowheads="1"/>
          </p:cNvSpPr>
          <p:nvPr>
            <p:ph type="sldNum" sz="quarter" idx="4"/>
          </p:nvPr>
        </p:nvSpPr>
        <p:spPr>
          <a:xfrm>
            <a:off x="9347200" y="6305550"/>
            <a:ext cx="2844800" cy="476250"/>
          </a:xfrm>
          <a:prstGeom prst="rect">
            <a:avLst/>
          </a:prstGeom>
          <a:ln/>
        </p:spPr>
        <p:txBody>
          <a:bodyPr/>
          <a:lstStyle>
            <a:lvl1pPr algn="r">
              <a:defRPr lang="en-US" sz="1600" smtClean="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1pPr>
          </a:lstStyle>
          <a:p>
            <a:fld id="{8A58428C-0B70-EB4A-A8D8-207AA729FC32}" type="slidenum">
              <a:rPr lang="uk-UA" smtClean="0"/>
              <a:pPr/>
              <a:t>‹#›</a:t>
            </a:fld>
            <a:endParaRPr lang="uk-UA" dirty="0"/>
          </a:p>
        </p:txBody>
      </p:sp>
    </p:spTree>
    <p:extLst>
      <p:ext uri="{BB962C8B-B14F-4D97-AF65-F5344CB8AC3E}">
        <p14:creationId xmlns:p14="http://schemas.microsoft.com/office/powerpoint/2010/main" val="8768093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hdr="0" ftr="0" dt="0"/>
  <p:txStyles>
    <p:titleStyle>
      <a:lvl1pPr algn="r" rtl="0" eaLnBrk="1" fontAlgn="base" hangingPunct="1">
        <a:spcBef>
          <a:spcPct val="0"/>
        </a:spcBef>
        <a:spcAft>
          <a:spcPct val="0"/>
        </a:spcAft>
        <a:defRPr sz="3200" b="1">
          <a:solidFill>
            <a:schemeClr val="bg1"/>
          </a:solidFill>
          <a:latin typeface="Cambria Math" panose="02040503050406030204" pitchFamily="18" charset="0"/>
          <a:ea typeface="Cambria Math" panose="02040503050406030204" pitchFamily="18" charset="0"/>
          <a:cs typeface="Cambria Math" panose="02040503050406030204" pitchFamily="18" charset="0"/>
        </a:defRPr>
      </a:lvl1pPr>
      <a:lvl2pPr algn="r" rtl="0" eaLnBrk="1" fontAlgn="base" hangingPunct="1">
        <a:spcBef>
          <a:spcPct val="0"/>
        </a:spcBef>
        <a:spcAft>
          <a:spcPct val="0"/>
        </a:spcAft>
        <a:defRPr sz="3200" b="1">
          <a:solidFill>
            <a:schemeClr val="bg1"/>
          </a:solidFill>
          <a:latin typeface="Times" pitchFamily="28" charset="0"/>
          <a:ea typeface="ＭＳ Ｐゴシック" pitchFamily="28" charset="-128"/>
          <a:cs typeface="ＭＳ Ｐゴシック" pitchFamily="28" charset="-128"/>
        </a:defRPr>
      </a:lvl2pPr>
      <a:lvl3pPr algn="r" rtl="0" eaLnBrk="1" fontAlgn="base" hangingPunct="1">
        <a:spcBef>
          <a:spcPct val="0"/>
        </a:spcBef>
        <a:spcAft>
          <a:spcPct val="0"/>
        </a:spcAft>
        <a:defRPr sz="3200" b="1">
          <a:solidFill>
            <a:schemeClr val="bg1"/>
          </a:solidFill>
          <a:latin typeface="Times" pitchFamily="28" charset="0"/>
          <a:ea typeface="ＭＳ Ｐゴシック" pitchFamily="28" charset="-128"/>
          <a:cs typeface="ＭＳ Ｐゴシック" pitchFamily="28" charset="-128"/>
        </a:defRPr>
      </a:lvl3pPr>
      <a:lvl4pPr algn="r" rtl="0" eaLnBrk="1" fontAlgn="base" hangingPunct="1">
        <a:spcBef>
          <a:spcPct val="0"/>
        </a:spcBef>
        <a:spcAft>
          <a:spcPct val="0"/>
        </a:spcAft>
        <a:defRPr sz="3200" b="1">
          <a:solidFill>
            <a:schemeClr val="bg1"/>
          </a:solidFill>
          <a:latin typeface="Times" pitchFamily="28" charset="0"/>
          <a:ea typeface="ＭＳ Ｐゴシック" pitchFamily="28" charset="-128"/>
          <a:cs typeface="ＭＳ Ｐゴシック" pitchFamily="28" charset="-128"/>
        </a:defRPr>
      </a:lvl4pPr>
      <a:lvl5pPr algn="r" rtl="0" eaLnBrk="1" fontAlgn="base" hangingPunct="1">
        <a:spcBef>
          <a:spcPct val="0"/>
        </a:spcBef>
        <a:spcAft>
          <a:spcPct val="0"/>
        </a:spcAft>
        <a:defRPr sz="3200" b="1">
          <a:solidFill>
            <a:schemeClr val="bg1"/>
          </a:solidFill>
          <a:latin typeface="Times" pitchFamily="28" charset="0"/>
          <a:ea typeface="ＭＳ Ｐゴシック" pitchFamily="28" charset="-128"/>
          <a:cs typeface="ＭＳ Ｐゴシック" pitchFamily="28" charset="-128"/>
        </a:defRPr>
      </a:lvl5pPr>
      <a:lvl6pPr marL="457200" algn="r" rtl="0" eaLnBrk="1" fontAlgn="base" hangingPunct="1">
        <a:spcBef>
          <a:spcPct val="0"/>
        </a:spcBef>
        <a:spcAft>
          <a:spcPct val="0"/>
        </a:spcAft>
        <a:defRPr sz="3200" b="1">
          <a:solidFill>
            <a:schemeClr val="bg1"/>
          </a:solidFill>
          <a:latin typeface="Times" pitchFamily="28" charset="0"/>
          <a:ea typeface="ＭＳ Ｐゴシック" pitchFamily="28" charset="-128"/>
        </a:defRPr>
      </a:lvl6pPr>
      <a:lvl7pPr marL="914400" algn="r" rtl="0" eaLnBrk="1" fontAlgn="base" hangingPunct="1">
        <a:spcBef>
          <a:spcPct val="0"/>
        </a:spcBef>
        <a:spcAft>
          <a:spcPct val="0"/>
        </a:spcAft>
        <a:defRPr sz="3200" b="1">
          <a:solidFill>
            <a:schemeClr val="bg1"/>
          </a:solidFill>
          <a:latin typeface="Times" pitchFamily="28" charset="0"/>
          <a:ea typeface="ＭＳ Ｐゴシック" pitchFamily="28" charset="-128"/>
        </a:defRPr>
      </a:lvl7pPr>
      <a:lvl8pPr marL="1371600" algn="r" rtl="0" eaLnBrk="1" fontAlgn="base" hangingPunct="1">
        <a:spcBef>
          <a:spcPct val="0"/>
        </a:spcBef>
        <a:spcAft>
          <a:spcPct val="0"/>
        </a:spcAft>
        <a:defRPr sz="3200" b="1">
          <a:solidFill>
            <a:schemeClr val="bg1"/>
          </a:solidFill>
          <a:latin typeface="Times" pitchFamily="28" charset="0"/>
          <a:ea typeface="ＭＳ Ｐゴシック" pitchFamily="28" charset="-128"/>
        </a:defRPr>
      </a:lvl8pPr>
      <a:lvl9pPr marL="1828800" algn="r" rtl="0" eaLnBrk="1" fontAlgn="base" hangingPunct="1">
        <a:spcBef>
          <a:spcPct val="0"/>
        </a:spcBef>
        <a:spcAft>
          <a:spcPct val="0"/>
        </a:spcAft>
        <a:defRPr sz="3200" b="1">
          <a:solidFill>
            <a:schemeClr val="bg1"/>
          </a:solidFill>
          <a:latin typeface="Times" pitchFamily="28" charset="0"/>
          <a:ea typeface="ＭＳ Ｐゴシック" pitchFamily="28" charset="-128"/>
        </a:defRPr>
      </a:lvl9pPr>
    </p:titleStyle>
    <p:bodyStyle>
      <a:lvl1pPr marL="342900" indent="-342900" algn="l" rtl="0" eaLnBrk="1" fontAlgn="base" hangingPunct="1">
        <a:spcBef>
          <a:spcPct val="20000"/>
        </a:spcBef>
        <a:spcAft>
          <a:spcPct val="0"/>
        </a:spcAft>
        <a:buChar char="•"/>
        <a:defRPr sz="320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1pPr>
      <a:lvl2pPr marL="742950" indent="-285750" algn="l" rtl="0" eaLnBrk="1" fontAlgn="base" hangingPunct="1">
        <a:spcBef>
          <a:spcPct val="20000"/>
        </a:spcBef>
        <a:spcAft>
          <a:spcPct val="0"/>
        </a:spcAft>
        <a:buChar char="–"/>
        <a:defRPr sz="280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2pPr>
      <a:lvl3pPr marL="1143000" indent="-228600" algn="l" rtl="0" eaLnBrk="1" fontAlgn="base" hangingPunct="1">
        <a:spcBef>
          <a:spcPct val="20000"/>
        </a:spcBef>
        <a:spcAft>
          <a:spcPct val="0"/>
        </a:spcAft>
        <a:buChar char="•"/>
        <a:defRPr sz="240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3pPr>
      <a:lvl4pPr marL="1600200" indent="-228600" algn="l" rtl="0" eaLnBrk="1" fontAlgn="base" hangingPunct="1">
        <a:spcBef>
          <a:spcPct val="20000"/>
        </a:spcBef>
        <a:spcAft>
          <a:spcPct val="0"/>
        </a:spcAft>
        <a:buChar char="–"/>
        <a:defRPr sz="200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4pPr>
      <a:lvl5pPr marL="2057400" indent="-228600" algn="l" rtl="0" eaLnBrk="1" fontAlgn="base" hangingPunct="1">
        <a:spcBef>
          <a:spcPct val="20000"/>
        </a:spcBef>
        <a:spcAft>
          <a:spcPct val="0"/>
        </a:spcAft>
        <a:buChar char="»"/>
        <a:defRPr sz="2000">
          <a:solidFill>
            <a:schemeClr val="tx1"/>
          </a:solidFill>
          <a:latin typeface="Cambria Math" panose="02040503050406030204" pitchFamily="18" charset="0"/>
          <a:ea typeface="Cambria Math" panose="02040503050406030204" pitchFamily="18" charset="0"/>
          <a:cs typeface="Cambria Math" panose="02040503050406030204" pitchFamily="18" charset="0"/>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AB700F-2CD7-429F-9EC1-C71190E3DAAA}" type="slidenum">
              <a:rPr lang="en-US" smtClean="0"/>
              <a:pPr/>
              <a:t>‹#›</a:t>
            </a:fld>
            <a:endParaRPr lang="en-US"/>
          </a:p>
        </p:txBody>
      </p:sp>
    </p:spTree>
    <p:extLst>
      <p:ext uri="{BB962C8B-B14F-4D97-AF65-F5344CB8AC3E}">
        <p14:creationId xmlns:p14="http://schemas.microsoft.com/office/powerpoint/2010/main" val="50128745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2" name="Picture 15" descr="nps_ppt_maste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118" y="0"/>
            <a:ext cx="12185649" cy="6859588"/>
          </a:xfrm>
          <a:prstGeom prst="rect">
            <a:avLst/>
          </a:prstGeom>
          <a:noFill/>
          <a:ln w="9525">
            <a:noFill/>
            <a:miter lim="800000"/>
            <a:headEnd/>
            <a:tailEnd/>
          </a:ln>
        </p:spPr>
      </p:pic>
      <p:sp>
        <p:nvSpPr>
          <p:cNvPr id="5123" name="Rectangle 2"/>
          <p:cNvSpPr>
            <a:spLocks noGrp="1" noChangeArrowheads="1"/>
          </p:cNvSpPr>
          <p:nvPr>
            <p:ph type="title"/>
          </p:nvPr>
        </p:nvSpPr>
        <p:spPr bwMode="auto">
          <a:xfrm>
            <a:off x="2133600" y="0"/>
            <a:ext cx="9652000"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a:p>
        </p:txBody>
      </p:sp>
      <p:sp>
        <p:nvSpPr>
          <p:cNvPr id="5124" name="Rectangle 3"/>
          <p:cNvSpPr>
            <a:spLocks noGrp="1" noChangeArrowheads="1"/>
          </p:cNvSpPr>
          <p:nvPr>
            <p:ph type="body" idx="1"/>
          </p:nvPr>
        </p:nvSpPr>
        <p:spPr bwMode="auto">
          <a:xfrm>
            <a:off x="609600" y="1295400"/>
            <a:ext cx="109728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59925811"/>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hf hdr="0" ftr="0" dt="0"/>
  <p:txStyles>
    <p:titleStyle>
      <a:lvl1pPr algn="r" rtl="0" eaLnBrk="1" fontAlgn="base" hangingPunct="1">
        <a:spcBef>
          <a:spcPct val="0"/>
        </a:spcBef>
        <a:spcAft>
          <a:spcPct val="0"/>
        </a:spcAft>
        <a:defRPr sz="3200" b="1">
          <a:solidFill>
            <a:schemeClr val="bg1"/>
          </a:solidFill>
          <a:latin typeface="+mj-lt"/>
          <a:ea typeface="+mj-ea"/>
          <a:cs typeface="ＭＳ Ｐゴシック" pitchFamily="28" charset="-128"/>
        </a:defRPr>
      </a:lvl1pPr>
      <a:lvl2pPr algn="r" rtl="0" eaLnBrk="1" fontAlgn="base" hangingPunct="1">
        <a:spcBef>
          <a:spcPct val="0"/>
        </a:spcBef>
        <a:spcAft>
          <a:spcPct val="0"/>
        </a:spcAft>
        <a:defRPr sz="3200" b="1">
          <a:solidFill>
            <a:schemeClr val="bg1"/>
          </a:solidFill>
          <a:latin typeface="Times" pitchFamily="28" charset="0"/>
          <a:ea typeface="ＭＳ Ｐゴシック" pitchFamily="28" charset="-128"/>
          <a:cs typeface="ＭＳ Ｐゴシック" pitchFamily="28" charset="-128"/>
        </a:defRPr>
      </a:lvl2pPr>
      <a:lvl3pPr algn="r" rtl="0" eaLnBrk="1" fontAlgn="base" hangingPunct="1">
        <a:spcBef>
          <a:spcPct val="0"/>
        </a:spcBef>
        <a:spcAft>
          <a:spcPct val="0"/>
        </a:spcAft>
        <a:defRPr sz="3200" b="1">
          <a:solidFill>
            <a:schemeClr val="bg1"/>
          </a:solidFill>
          <a:latin typeface="Times" pitchFamily="28" charset="0"/>
          <a:ea typeface="ＭＳ Ｐゴシック" pitchFamily="28" charset="-128"/>
          <a:cs typeface="ＭＳ Ｐゴシック" pitchFamily="28" charset="-128"/>
        </a:defRPr>
      </a:lvl3pPr>
      <a:lvl4pPr algn="r" rtl="0" eaLnBrk="1" fontAlgn="base" hangingPunct="1">
        <a:spcBef>
          <a:spcPct val="0"/>
        </a:spcBef>
        <a:spcAft>
          <a:spcPct val="0"/>
        </a:spcAft>
        <a:defRPr sz="3200" b="1">
          <a:solidFill>
            <a:schemeClr val="bg1"/>
          </a:solidFill>
          <a:latin typeface="Times" pitchFamily="28" charset="0"/>
          <a:ea typeface="ＭＳ Ｐゴシック" pitchFamily="28" charset="-128"/>
          <a:cs typeface="ＭＳ Ｐゴシック" pitchFamily="28" charset="-128"/>
        </a:defRPr>
      </a:lvl4pPr>
      <a:lvl5pPr algn="r" rtl="0" eaLnBrk="1" fontAlgn="base" hangingPunct="1">
        <a:spcBef>
          <a:spcPct val="0"/>
        </a:spcBef>
        <a:spcAft>
          <a:spcPct val="0"/>
        </a:spcAft>
        <a:defRPr sz="3200" b="1">
          <a:solidFill>
            <a:schemeClr val="bg1"/>
          </a:solidFill>
          <a:latin typeface="Times" pitchFamily="28" charset="0"/>
          <a:ea typeface="ＭＳ Ｐゴシック" pitchFamily="28" charset="-128"/>
          <a:cs typeface="ＭＳ Ｐゴシック" pitchFamily="28" charset="-128"/>
        </a:defRPr>
      </a:lvl5pPr>
      <a:lvl6pPr marL="457200" algn="r" rtl="0" eaLnBrk="1" fontAlgn="base" hangingPunct="1">
        <a:spcBef>
          <a:spcPct val="0"/>
        </a:spcBef>
        <a:spcAft>
          <a:spcPct val="0"/>
        </a:spcAft>
        <a:defRPr sz="3200" b="1">
          <a:solidFill>
            <a:schemeClr val="bg1"/>
          </a:solidFill>
          <a:latin typeface="Times" pitchFamily="28" charset="0"/>
          <a:ea typeface="ＭＳ Ｐゴシック" pitchFamily="28" charset="-128"/>
        </a:defRPr>
      </a:lvl6pPr>
      <a:lvl7pPr marL="914400" algn="r" rtl="0" eaLnBrk="1" fontAlgn="base" hangingPunct="1">
        <a:spcBef>
          <a:spcPct val="0"/>
        </a:spcBef>
        <a:spcAft>
          <a:spcPct val="0"/>
        </a:spcAft>
        <a:defRPr sz="3200" b="1">
          <a:solidFill>
            <a:schemeClr val="bg1"/>
          </a:solidFill>
          <a:latin typeface="Times" pitchFamily="28" charset="0"/>
          <a:ea typeface="ＭＳ Ｐゴシック" pitchFamily="28" charset="-128"/>
        </a:defRPr>
      </a:lvl7pPr>
      <a:lvl8pPr marL="1371600" algn="r" rtl="0" eaLnBrk="1" fontAlgn="base" hangingPunct="1">
        <a:spcBef>
          <a:spcPct val="0"/>
        </a:spcBef>
        <a:spcAft>
          <a:spcPct val="0"/>
        </a:spcAft>
        <a:defRPr sz="3200" b="1">
          <a:solidFill>
            <a:schemeClr val="bg1"/>
          </a:solidFill>
          <a:latin typeface="Times" pitchFamily="28" charset="0"/>
          <a:ea typeface="ＭＳ Ｐゴシック" pitchFamily="28" charset="-128"/>
        </a:defRPr>
      </a:lvl8pPr>
      <a:lvl9pPr marL="1828800" algn="r" rtl="0" eaLnBrk="1" fontAlgn="base" hangingPunct="1">
        <a:spcBef>
          <a:spcPct val="0"/>
        </a:spcBef>
        <a:spcAft>
          <a:spcPct val="0"/>
        </a:spcAft>
        <a:defRPr sz="3200" b="1">
          <a:solidFill>
            <a:schemeClr val="bg1"/>
          </a:solidFill>
          <a:latin typeface="Times" pitchFamily="28" charset="0"/>
          <a:ea typeface="ＭＳ Ｐゴシック" pitchFamily="28"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ＭＳ Ｐゴシック" pitchFamily="28" charset="-128"/>
        </a:defRPr>
      </a:lvl1pPr>
      <a:lvl2pPr marL="742950" indent="-285750" algn="l" rtl="0" eaLnBrk="1" fontAlgn="base" hangingPunct="1">
        <a:spcBef>
          <a:spcPct val="20000"/>
        </a:spcBef>
        <a:spcAft>
          <a:spcPct val="0"/>
        </a:spcAft>
        <a:buChar char="–"/>
        <a:defRPr sz="2800">
          <a:solidFill>
            <a:schemeClr val="tx1"/>
          </a:solidFill>
          <a:latin typeface="+mn-lt"/>
          <a:ea typeface="+mn-ea"/>
          <a:cs typeface="ＭＳ Ｐゴシック" pitchFamily="28" charset="-128"/>
        </a:defRPr>
      </a:lvl2pPr>
      <a:lvl3pPr marL="1143000" indent="-228600" algn="l" rtl="0" eaLnBrk="1" fontAlgn="base" hangingPunct="1">
        <a:spcBef>
          <a:spcPct val="20000"/>
        </a:spcBef>
        <a:spcAft>
          <a:spcPct val="0"/>
        </a:spcAft>
        <a:buChar char="•"/>
        <a:defRPr sz="2400">
          <a:solidFill>
            <a:schemeClr val="tx1"/>
          </a:solidFill>
          <a:latin typeface="+mn-lt"/>
          <a:ea typeface="+mn-ea"/>
          <a:cs typeface="ＭＳ Ｐゴシック" pitchFamily="28" charset="-128"/>
        </a:defRPr>
      </a:lvl3pPr>
      <a:lvl4pPr marL="1600200" indent="-228600" algn="l" rtl="0" eaLnBrk="1" fontAlgn="base" hangingPunct="1">
        <a:spcBef>
          <a:spcPct val="20000"/>
        </a:spcBef>
        <a:spcAft>
          <a:spcPct val="0"/>
        </a:spcAft>
        <a:buChar char="–"/>
        <a:defRPr sz="2000">
          <a:solidFill>
            <a:schemeClr val="tx1"/>
          </a:solidFill>
          <a:latin typeface="+mn-lt"/>
          <a:ea typeface="+mn-ea"/>
          <a:cs typeface="ＭＳ Ｐゴシック" pitchFamily="28" charset="-128"/>
        </a:defRPr>
      </a:lvl4pPr>
      <a:lvl5pPr marL="2057400" indent="-228600" algn="l" rtl="0" eaLnBrk="1" fontAlgn="base" hangingPunct="1">
        <a:spcBef>
          <a:spcPct val="20000"/>
        </a:spcBef>
        <a:spcAft>
          <a:spcPct val="0"/>
        </a:spcAft>
        <a:buChar char="»"/>
        <a:defRPr sz="2000">
          <a:solidFill>
            <a:schemeClr val="tx1"/>
          </a:solidFill>
          <a:latin typeface="+mn-lt"/>
          <a:ea typeface="+mn-ea"/>
          <a:cs typeface="ＭＳ Ｐゴシック" pitchFamily="28" charset="-128"/>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 Id="rId3" Type="http://schemas.openxmlformats.org/officeDocument/2006/relationships/chart" Target="../charts/char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 Id="rId3" Type="http://schemas.openxmlformats.org/officeDocument/2006/relationships/chart" Target="../charts/char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7.xml"/><Relationship Id="rId3" Type="http://schemas.openxmlformats.org/officeDocument/2006/relationships/chart" Target="../charts/char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9.xml"/><Relationship Id="rId3" Type="http://schemas.openxmlformats.org/officeDocument/2006/relationships/chart" Target="../charts/char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chart" Target="../charts/chart11.xml"/><Relationship Id="rId4" Type="http://schemas.openxmlformats.org/officeDocument/2006/relationships/chart" Target="../charts/chart12.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9.xml.rels><?xml version="1.0" encoding="UTF-8" standalone="yes"?>
<Relationships xmlns="http://schemas.openxmlformats.org/package/2006/relationships"><Relationship Id="rId3" Type="http://schemas.openxmlformats.org/officeDocument/2006/relationships/chart" Target="../charts/chart13.xml"/><Relationship Id="rId4" Type="http://schemas.openxmlformats.org/officeDocument/2006/relationships/chart" Target="../charts/chart14.xm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image" Target="../media/image6.png"/><Relationship Id="rId8" Type="http://schemas.openxmlformats.org/officeDocument/2006/relationships/image" Target="../media/image5.jpg"/><Relationship Id="rId1" Type="http://schemas.openxmlformats.org/officeDocument/2006/relationships/slideLayout" Target="../slideLayouts/slideLayout4.xml"/><Relationship Id="rId2"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22684" y="2844435"/>
            <a:ext cx="10363200" cy="1470025"/>
          </a:xfrm>
        </p:spPr>
        <p:txBody>
          <a:bodyPr>
            <a:normAutofit fontScale="90000"/>
          </a:bodyPr>
          <a:lstStyle/>
          <a:p>
            <a:r>
              <a:rPr lang="en-US" dirty="0" smtClean="0"/>
              <a:t>COMPAC J4 and OPNAV N4</a:t>
            </a:r>
            <a:br>
              <a:rPr lang="en-US" dirty="0" smtClean="0"/>
            </a:br>
            <a:r>
              <a:rPr lang="en-US" dirty="0" smtClean="0"/>
              <a:t>Logistics System for </a:t>
            </a:r>
            <a:br>
              <a:rPr lang="en-US" dirty="0" smtClean="0"/>
            </a:br>
            <a:r>
              <a:rPr lang="en-US" dirty="0" smtClean="0"/>
              <a:t>Distributed Maritime Operations </a:t>
            </a:r>
            <a:br>
              <a:rPr lang="en-US" dirty="0" smtClean="0"/>
            </a:br>
            <a:endParaRPr lang="en-US" dirty="0"/>
          </a:p>
        </p:txBody>
      </p:sp>
      <p:sp>
        <p:nvSpPr>
          <p:cNvPr id="3" name="Subtitle 2"/>
          <p:cNvSpPr>
            <a:spLocks noGrp="1"/>
          </p:cNvSpPr>
          <p:nvPr>
            <p:ph type="subTitle" idx="1"/>
          </p:nvPr>
        </p:nvSpPr>
        <p:spPr>
          <a:xfrm>
            <a:off x="1937084" y="4884821"/>
            <a:ext cx="8534400" cy="1608222"/>
          </a:xfrm>
        </p:spPr>
        <p:txBody>
          <a:bodyPr>
            <a:normAutofit lnSpcReduction="10000"/>
          </a:bodyPr>
          <a:lstStyle/>
          <a:p>
            <a:r>
              <a:rPr lang="en-US" sz="2200" b="1" u="sng" dirty="0" smtClean="0">
                <a:solidFill>
                  <a:schemeClr val="bg1">
                    <a:lumMod val="85000"/>
                  </a:schemeClr>
                </a:solidFill>
              </a:rPr>
              <a:t>TEAM TIGER</a:t>
            </a:r>
          </a:p>
          <a:p>
            <a:r>
              <a:rPr lang="en-US" sz="2200" dirty="0" smtClean="0">
                <a:solidFill>
                  <a:schemeClr val="bg1">
                    <a:lumMod val="85000"/>
                  </a:schemeClr>
                </a:solidFill>
              </a:rPr>
              <a:t>Coleman Strickland</a:t>
            </a:r>
          </a:p>
          <a:p>
            <a:r>
              <a:rPr lang="en-US" sz="2200" dirty="0" smtClean="0">
                <a:solidFill>
                  <a:schemeClr val="bg1">
                    <a:lumMod val="85000"/>
                  </a:schemeClr>
                </a:solidFill>
              </a:rPr>
              <a:t>Leon Tan</a:t>
            </a:r>
          </a:p>
          <a:p>
            <a:r>
              <a:rPr lang="en-US" sz="2200" dirty="0" smtClean="0">
                <a:solidFill>
                  <a:schemeClr val="bg1">
                    <a:lumMod val="85000"/>
                  </a:schemeClr>
                </a:solidFill>
              </a:rPr>
              <a:t>Tony Vanderzee</a:t>
            </a:r>
          </a:p>
          <a:p>
            <a:endParaRPr lang="en-US" dirty="0"/>
          </a:p>
        </p:txBody>
      </p:sp>
    </p:spTree>
    <p:extLst>
      <p:ext uri="{BB962C8B-B14F-4D97-AF65-F5344CB8AC3E}">
        <p14:creationId xmlns:p14="http://schemas.microsoft.com/office/powerpoint/2010/main" val="6509703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smtClean="0">
                <a:latin typeface="Cambria"/>
                <a:cs typeface="Cambria"/>
              </a:rPr>
              <a:t>Simulation Scenario #1: Gas Station Refueling</a:t>
            </a:r>
            <a:endParaRPr lang="en-US" sz="2400" dirty="0">
              <a:latin typeface="Cambria"/>
              <a:cs typeface="Cambria"/>
            </a:endParaRPr>
          </a:p>
        </p:txBody>
      </p:sp>
      <p:sp>
        <p:nvSpPr>
          <p:cNvPr id="3" name="Slide Number Placeholder 2"/>
          <p:cNvSpPr>
            <a:spLocks noGrp="1"/>
          </p:cNvSpPr>
          <p:nvPr>
            <p:ph type="sldNum" sz="quarter" idx="12"/>
          </p:nvPr>
        </p:nvSpPr>
        <p:spPr/>
        <p:txBody>
          <a:bodyPr/>
          <a:lstStyle/>
          <a:p>
            <a:fld id="{8A58428C-0B70-EB4A-A8D8-207AA729FC32}" type="slidenum">
              <a:rPr lang="en-US" smtClean="0"/>
              <a:t>10</a:t>
            </a:fld>
            <a:endParaRPr lang="en-US"/>
          </a:p>
        </p:txBody>
      </p:sp>
      <p:sp>
        <p:nvSpPr>
          <p:cNvPr id="5" name="TextBox 4"/>
          <p:cNvSpPr txBox="1"/>
          <p:nvPr/>
        </p:nvSpPr>
        <p:spPr>
          <a:xfrm>
            <a:off x="799123" y="1034475"/>
            <a:ext cx="6178451" cy="5170647"/>
          </a:xfrm>
          <a:prstGeom prst="rect">
            <a:avLst/>
          </a:prstGeom>
          <a:noFill/>
        </p:spPr>
        <p:txBody>
          <a:bodyPr wrap="square" rtlCol="0">
            <a:spAutoFit/>
          </a:bodyPr>
          <a:lstStyle/>
          <a:p>
            <a:r>
              <a:rPr lang="en-US" u="sng" dirty="0" smtClean="0">
                <a:latin typeface="Cambria Math" charset="0"/>
                <a:ea typeface="Cambria Math" charset="0"/>
                <a:cs typeface="Cambria Math" charset="0"/>
              </a:rPr>
              <a:t>Concept of Support - </a:t>
            </a:r>
            <a:r>
              <a:rPr lang="en-US" b="1" u="sng" dirty="0" smtClean="0">
                <a:latin typeface="Cambria Math" charset="0"/>
                <a:ea typeface="Cambria Math" charset="0"/>
                <a:cs typeface="Cambria Math" charset="0"/>
              </a:rPr>
              <a:t>Gas </a:t>
            </a:r>
            <a:r>
              <a:rPr lang="en-US" b="1" u="sng" dirty="0">
                <a:latin typeface="Cambria Math" charset="0"/>
                <a:ea typeface="Cambria Math" charset="0"/>
                <a:cs typeface="Cambria Math" charset="0"/>
              </a:rPr>
              <a:t>Station </a:t>
            </a:r>
            <a:r>
              <a:rPr lang="en-US" b="1" u="sng" dirty="0" smtClean="0">
                <a:latin typeface="Cambria Math" charset="0"/>
                <a:ea typeface="Cambria Math" charset="0"/>
                <a:cs typeface="Cambria Math" charset="0"/>
              </a:rPr>
              <a:t>Refueling</a:t>
            </a:r>
            <a:r>
              <a:rPr lang="en-US" u="sng" dirty="0" smtClean="0">
                <a:latin typeface="Cambria Math" charset="0"/>
                <a:ea typeface="Cambria Math" charset="0"/>
                <a:cs typeface="Cambria Math" charset="0"/>
              </a:rPr>
              <a:t>: </a:t>
            </a:r>
          </a:p>
          <a:p>
            <a:pPr marL="285750" indent="-285750">
              <a:buFont typeface="Arial" charset="0"/>
              <a:buChar char="•"/>
            </a:pPr>
            <a:r>
              <a:rPr lang="en-US" dirty="0" smtClean="0">
                <a:latin typeface="Cambria Math" charset="0"/>
                <a:ea typeface="Cambria Math" charset="0"/>
                <a:cs typeface="Cambria Math" charset="0"/>
              </a:rPr>
              <a:t>Increased tensions short of war</a:t>
            </a:r>
          </a:p>
          <a:p>
            <a:pPr marL="285750" indent="-285750">
              <a:buFont typeface="Arial" charset="0"/>
              <a:buChar char="•"/>
            </a:pPr>
            <a:endParaRPr lang="en-US" sz="1000" dirty="0" smtClean="0">
              <a:latin typeface="Cambria Math" charset="0"/>
              <a:ea typeface="Cambria Math" charset="0"/>
              <a:cs typeface="Cambria Math" charset="0"/>
            </a:endParaRPr>
          </a:p>
          <a:p>
            <a:pPr marL="285750" indent="-285750">
              <a:buFont typeface="Arial"/>
              <a:buChar char="•"/>
            </a:pPr>
            <a:r>
              <a:rPr lang="en-US" dirty="0" smtClean="0">
                <a:latin typeface="Cambria Math" charset="0"/>
                <a:ea typeface="Cambria Math" charset="0"/>
                <a:cs typeface="Cambria Math" charset="0"/>
              </a:rPr>
              <a:t>Surface ships travel to secure resupply locations for refueling and rearming </a:t>
            </a:r>
            <a:endParaRPr lang="en-US" dirty="0">
              <a:latin typeface="Cambria Math" charset="0"/>
              <a:ea typeface="Cambria Math" charset="0"/>
              <a:cs typeface="Cambria Math" charset="0"/>
            </a:endParaRPr>
          </a:p>
          <a:p>
            <a:pPr marL="285750" indent="-285750">
              <a:buFont typeface="Arial"/>
              <a:buChar char="•"/>
            </a:pPr>
            <a:endParaRPr lang="en-US" sz="1000" dirty="0">
              <a:latin typeface="Cambria Math" charset="0"/>
              <a:ea typeface="Cambria Math" charset="0"/>
              <a:cs typeface="Cambria Math" charset="0"/>
            </a:endParaRPr>
          </a:p>
          <a:p>
            <a:pPr marL="285750" indent="-285750">
              <a:buFont typeface="Arial"/>
              <a:buChar char="•"/>
            </a:pPr>
            <a:r>
              <a:rPr lang="en-US" dirty="0" smtClean="0">
                <a:latin typeface="Cambria Math" charset="0"/>
                <a:ea typeface="Cambria Math" charset="0"/>
                <a:cs typeface="Cambria Math" charset="0"/>
              </a:rPr>
              <a:t>Variation of quantity of supply ships</a:t>
            </a:r>
          </a:p>
          <a:p>
            <a:pPr marL="742950" lvl="2" indent="-285750">
              <a:buFont typeface="Arial"/>
              <a:buChar char="•"/>
            </a:pPr>
            <a:r>
              <a:rPr lang="en-US" dirty="0">
                <a:latin typeface="Cambria Math" charset="0"/>
                <a:ea typeface="Cambria Math" charset="0"/>
                <a:cs typeface="Cambria Math" charset="0"/>
              </a:rPr>
              <a:t>Fast Support Combat Ship (T-AOE) </a:t>
            </a:r>
            <a:r>
              <a:rPr lang="en-US" dirty="0" smtClean="0">
                <a:latin typeface="Cambria Math" charset="0"/>
                <a:ea typeface="Cambria Math" charset="0"/>
                <a:cs typeface="Cambria Math" charset="0"/>
              </a:rPr>
              <a:t> </a:t>
            </a:r>
          </a:p>
          <a:p>
            <a:pPr marL="742950" lvl="2" indent="-285750">
              <a:buFont typeface="Arial"/>
              <a:buChar char="•"/>
            </a:pPr>
            <a:r>
              <a:rPr lang="en-US" dirty="0" smtClean="0">
                <a:latin typeface="Cambria Math" charset="0"/>
                <a:ea typeface="Cambria Math" charset="0"/>
                <a:cs typeface="Cambria Math" charset="0"/>
              </a:rPr>
              <a:t>Lewis and Clark (</a:t>
            </a:r>
            <a:r>
              <a:rPr lang="en-US" dirty="0">
                <a:latin typeface="Cambria Math" charset="0"/>
                <a:ea typeface="Cambria Math" charset="0"/>
                <a:cs typeface="Cambria Math" charset="0"/>
              </a:rPr>
              <a:t>T-AKE) </a:t>
            </a:r>
            <a:endParaRPr lang="en-US" dirty="0" smtClean="0">
              <a:latin typeface="Cambria Math" charset="0"/>
              <a:ea typeface="Cambria Math" charset="0"/>
              <a:cs typeface="Cambria Math" charset="0"/>
            </a:endParaRPr>
          </a:p>
          <a:p>
            <a:endParaRPr lang="en-US" sz="1000" dirty="0" smtClean="0">
              <a:latin typeface="Cambria Math" charset="0"/>
              <a:ea typeface="Cambria Math" charset="0"/>
              <a:cs typeface="Cambria Math" charset="0"/>
            </a:endParaRPr>
          </a:p>
          <a:p>
            <a:r>
              <a:rPr lang="en-US" u="sng" dirty="0" smtClean="0">
                <a:latin typeface="Cambria Math" charset="0"/>
                <a:ea typeface="Cambria Math" charset="0"/>
                <a:cs typeface="Cambria Math" charset="0"/>
              </a:rPr>
              <a:t>Assumptions: </a:t>
            </a:r>
            <a:endParaRPr lang="en-US" dirty="0" smtClean="0">
              <a:latin typeface="Cambria Math" charset="0"/>
              <a:ea typeface="Cambria Math" charset="0"/>
              <a:cs typeface="Cambria Math" charset="0"/>
            </a:endParaRPr>
          </a:p>
          <a:p>
            <a:pPr marL="285750" indent="-285750">
              <a:buFont typeface="Arial"/>
              <a:buChar char="•"/>
            </a:pPr>
            <a:r>
              <a:rPr lang="en-US" dirty="0" smtClean="0">
                <a:latin typeface="Cambria Math" charset="0"/>
                <a:ea typeface="Cambria Math" charset="0"/>
                <a:cs typeface="Cambria Math" charset="0"/>
              </a:rPr>
              <a:t>Surface ships are scheduled for resupply every 96 to 144 hours</a:t>
            </a:r>
          </a:p>
          <a:p>
            <a:pPr marL="285750" indent="-285750">
              <a:buFont typeface="Arial"/>
              <a:buChar char="•"/>
            </a:pPr>
            <a:endParaRPr lang="en-US" sz="1000" dirty="0" smtClean="0">
              <a:latin typeface="Cambria Math" charset="0"/>
              <a:ea typeface="Cambria Math" charset="0"/>
              <a:cs typeface="Cambria Math" charset="0"/>
            </a:endParaRPr>
          </a:p>
          <a:p>
            <a:pPr marL="285750" indent="-285750">
              <a:buFont typeface="Arial"/>
              <a:buChar char="•"/>
            </a:pPr>
            <a:r>
              <a:rPr lang="en-US" dirty="0" smtClean="0">
                <a:latin typeface="Cambria Math" charset="0"/>
                <a:ea typeface="Cambria Math" charset="0"/>
                <a:cs typeface="Cambria Math" charset="0"/>
              </a:rPr>
              <a:t>Once a resupply is scheduled, the surface ship is guaranteed to be resupplied</a:t>
            </a:r>
            <a:endParaRPr lang="en-US" dirty="0">
              <a:latin typeface="Cambria Math" charset="0"/>
              <a:ea typeface="Cambria Math" charset="0"/>
              <a:cs typeface="Cambria Math" charset="0"/>
            </a:endParaRPr>
          </a:p>
          <a:p>
            <a:endParaRPr lang="en-US" sz="1000" dirty="0" smtClean="0">
              <a:latin typeface="Cambria Math" charset="0"/>
              <a:ea typeface="Cambria Math" charset="0"/>
              <a:cs typeface="Cambria Math" charset="0"/>
            </a:endParaRPr>
          </a:p>
          <a:p>
            <a:pPr marL="285750" indent="-285750">
              <a:buFont typeface="Arial"/>
              <a:buChar char="•"/>
            </a:pPr>
            <a:r>
              <a:rPr lang="en-US" dirty="0" smtClean="0">
                <a:latin typeface="Cambria Math" charset="0"/>
                <a:ea typeface="Cambria Math" charset="0"/>
                <a:cs typeface="Cambria Math" charset="0"/>
              </a:rPr>
              <a:t>Refueling locations are secure from enemy attack</a:t>
            </a:r>
          </a:p>
          <a:p>
            <a:endParaRPr lang="en-US" sz="1000" dirty="0">
              <a:latin typeface="Cambria Math" charset="0"/>
              <a:ea typeface="Cambria Math" charset="0"/>
              <a:cs typeface="Cambria Math" charset="0"/>
            </a:endParaRPr>
          </a:p>
          <a:p>
            <a:pPr marL="285750" indent="-285750">
              <a:buFont typeface="Arial"/>
              <a:buChar char="•"/>
            </a:pPr>
            <a:r>
              <a:rPr lang="en-US" dirty="0" smtClean="0">
                <a:latin typeface="Cambria Math" charset="0"/>
                <a:ea typeface="Cambria Math" charset="0"/>
                <a:cs typeface="Cambria Math" charset="0"/>
              </a:rPr>
              <a:t>Resupply ships will resupply at the logistic base closest to the resupply area</a:t>
            </a:r>
          </a:p>
        </p:txBody>
      </p:sp>
      <p:pic>
        <p:nvPicPr>
          <p:cNvPr id="6" name="Picture 5" descr="Case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2763" y="1014439"/>
            <a:ext cx="4232903" cy="5461306"/>
          </a:xfrm>
          <a:prstGeom prst="rect">
            <a:avLst/>
          </a:prstGeom>
        </p:spPr>
      </p:pic>
    </p:spTree>
    <p:extLst>
      <p:ext uri="{BB962C8B-B14F-4D97-AF65-F5344CB8AC3E}">
        <p14:creationId xmlns:p14="http://schemas.microsoft.com/office/powerpoint/2010/main" val="2701113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a:latin typeface="Cambria"/>
                <a:cs typeface="Cambria"/>
              </a:rPr>
              <a:t>Simulation Scenario #1: Gas Station Refueling</a:t>
            </a:r>
            <a:endParaRPr lang="en-US" sz="2400" dirty="0"/>
          </a:p>
        </p:txBody>
      </p:sp>
      <p:sp>
        <p:nvSpPr>
          <p:cNvPr id="4" name="Slide Number Placeholder 3"/>
          <p:cNvSpPr>
            <a:spLocks noGrp="1"/>
          </p:cNvSpPr>
          <p:nvPr>
            <p:ph type="sldNum" sz="quarter" idx="12"/>
          </p:nvPr>
        </p:nvSpPr>
        <p:spPr/>
        <p:txBody>
          <a:bodyPr/>
          <a:lstStyle/>
          <a:p>
            <a:fld id="{8A58428C-0B70-EB4A-A8D8-207AA729FC32}" type="slidenum">
              <a:rPr lang="uk-UA" smtClean="0"/>
              <a:pPr/>
              <a:t>11</a:t>
            </a:fld>
            <a:endParaRPr lang="uk-UA" dirty="0"/>
          </a:p>
        </p:txBody>
      </p:sp>
      <p:sp>
        <p:nvSpPr>
          <p:cNvPr id="5" name="TextBox 4"/>
          <p:cNvSpPr txBox="1"/>
          <p:nvPr/>
        </p:nvSpPr>
        <p:spPr>
          <a:xfrm>
            <a:off x="749301" y="864675"/>
            <a:ext cx="5537200" cy="400110"/>
          </a:xfrm>
          <a:prstGeom prst="rect">
            <a:avLst/>
          </a:prstGeom>
          <a:noFill/>
        </p:spPr>
        <p:txBody>
          <a:bodyPr wrap="square" rtlCol="0">
            <a:spAutoFit/>
          </a:bodyPr>
          <a:lstStyle/>
          <a:p>
            <a:r>
              <a:rPr lang="en-US" sz="2000" b="1" u="sng" dirty="0" smtClean="0">
                <a:latin typeface="Cambria Math" charset="0"/>
                <a:ea typeface="Cambria Math" charset="0"/>
                <a:cs typeface="Cambria Math" charset="0"/>
              </a:rPr>
              <a:t>Logistics Demand</a:t>
            </a:r>
          </a:p>
        </p:txBody>
      </p:sp>
      <p:graphicFrame>
        <p:nvGraphicFramePr>
          <p:cNvPr id="6" name="Table 5"/>
          <p:cNvGraphicFramePr>
            <a:graphicFrameLocks noGrp="1"/>
          </p:cNvGraphicFramePr>
          <p:nvPr>
            <p:extLst>
              <p:ext uri="{D42A27DB-BD31-4B8C-83A1-F6EECF244321}">
                <p14:modId xmlns:p14="http://schemas.microsoft.com/office/powerpoint/2010/main" val="4257290017"/>
              </p:ext>
            </p:extLst>
          </p:nvPr>
        </p:nvGraphicFramePr>
        <p:xfrm>
          <a:off x="835295" y="3654006"/>
          <a:ext cx="5651499" cy="1302376"/>
        </p:xfrm>
        <a:graphic>
          <a:graphicData uri="http://schemas.openxmlformats.org/drawingml/2006/table">
            <a:tbl>
              <a:tblPr firstRow="1" bandRow="1">
                <a:tableStyleId>{9DCAF9ED-07DC-4A11-8D7F-57B35C25682E}</a:tableStyleId>
              </a:tblPr>
              <a:tblGrid>
                <a:gridCol w="3235087"/>
                <a:gridCol w="871493"/>
                <a:gridCol w="792266"/>
                <a:gridCol w="752653"/>
              </a:tblGrid>
              <a:tr h="440250">
                <a:tc>
                  <a:txBody>
                    <a:bodyPr/>
                    <a:lstStyle/>
                    <a:p>
                      <a:endParaRPr lang="en-US" sz="10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a:t>
                      </a:r>
                      <a:r>
                        <a:rPr lang="en-US" sz="1200" baseline="0" dirty="0" smtClean="0">
                          <a:latin typeface="Cambria Math" charset="0"/>
                          <a:ea typeface="Cambria Math" charset="0"/>
                          <a:cs typeface="Cambria Math" charset="0"/>
                        </a:rPr>
                        <a:t> # 1</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2</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3</a:t>
                      </a:r>
                      <a:endParaRPr lang="en-US" sz="1200" dirty="0">
                        <a:latin typeface="Cambria Math" charset="0"/>
                        <a:ea typeface="Cambria Math" charset="0"/>
                        <a:cs typeface="Cambria Math" charset="0"/>
                      </a:endParaRPr>
                    </a:p>
                  </a:txBody>
                  <a:tcPr anchor="ctr"/>
                </a:tc>
              </a:tr>
              <a:tr h="431063">
                <a:tc>
                  <a:txBody>
                    <a:bodyPr/>
                    <a:lstStyle/>
                    <a:p>
                      <a:pPr algn="ctr"/>
                      <a:r>
                        <a:rPr lang="en-US" sz="1400" dirty="0" smtClean="0">
                          <a:latin typeface="Cambria Math" charset="0"/>
                          <a:ea typeface="Cambria Math" charset="0"/>
                          <a:cs typeface="Cambria Math" charset="0"/>
                        </a:rPr>
                        <a:t>Fast Support Combat Ship (T-AOE)</a:t>
                      </a: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r h="431063">
                <a:tc>
                  <a:txBody>
                    <a:bodyPr/>
                    <a:lstStyle/>
                    <a:p>
                      <a:pPr algn="ctr"/>
                      <a:r>
                        <a:rPr lang="en-US" sz="1400" dirty="0" smtClean="0">
                          <a:latin typeface="Cambria Math" charset="0"/>
                          <a:ea typeface="Cambria Math" charset="0"/>
                          <a:cs typeface="Cambria Math" charset="0"/>
                        </a:rPr>
                        <a:t>Lewis and Clark (T-AKE) </a:t>
                      </a: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bl>
          </a:graphicData>
        </a:graphic>
      </p:graphicFrame>
      <p:sp>
        <p:nvSpPr>
          <p:cNvPr id="7" name="Rectangle 6"/>
          <p:cNvSpPr/>
          <p:nvPr/>
        </p:nvSpPr>
        <p:spPr>
          <a:xfrm>
            <a:off x="762001" y="5047475"/>
            <a:ext cx="5867399" cy="1661993"/>
          </a:xfrm>
          <a:prstGeom prst="rect">
            <a:avLst/>
          </a:prstGeom>
        </p:spPr>
        <p:txBody>
          <a:bodyPr wrap="square">
            <a:spAutoFit/>
          </a:bodyPr>
          <a:lstStyle/>
          <a:p>
            <a:r>
              <a:rPr lang="en-US" sz="2000" b="1" u="sng" dirty="0" smtClean="0">
                <a:latin typeface="Cambria Math" charset="0"/>
                <a:ea typeface="Cambria Math" charset="0"/>
                <a:cs typeface="Cambria Math" charset="0"/>
              </a:rPr>
              <a:t>Results: </a:t>
            </a:r>
            <a:endParaRPr lang="en-US" sz="2000" dirty="0">
              <a:latin typeface="Cambria Math" charset="0"/>
              <a:ea typeface="Cambria Math" charset="0"/>
              <a:cs typeface="Cambria Math" charset="0"/>
            </a:endParaRPr>
          </a:p>
          <a:p>
            <a:pPr marL="342900" indent="-342900">
              <a:buFont typeface="Arial" charset="0"/>
              <a:buChar char="•"/>
            </a:pPr>
            <a:r>
              <a:rPr lang="en-US" dirty="0" smtClean="0">
                <a:latin typeface="Cambria Math" charset="0"/>
                <a:ea typeface="Cambria Math" charset="0"/>
                <a:cs typeface="Cambria Math" charset="0"/>
              </a:rPr>
              <a:t>50% drop in the quantity of resupply ships does not equate to a sizable decrease to the amount of fuel and ammo provided to the surface ships</a:t>
            </a:r>
          </a:p>
          <a:p>
            <a:pPr marL="342900" indent="-342900">
              <a:buFont typeface="Arial" charset="0"/>
              <a:buChar char="•"/>
            </a:pPr>
            <a:endParaRPr lang="en-US" sz="1400" dirty="0">
              <a:latin typeface="Cambria Math" charset="0"/>
              <a:ea typeface="Cambria Math" charset="0"/>
              <a:cs typeface="Cambria Math" charset="0"/>
            </a:endParaRPr>
          </a:p>
          <a:p>
            <a:pPr marL="342900" indent="-342900">
              <a:buFont typeface="Arial" charset="0"/>
              <a:buChar char="•"/>
            </a:pPr>
            <a:endParaRPr lang="en-US" sz="1400" dirty="0" smtClean="0">
              <a:latin typeface="Cambria Math" charset="0"/>
              <a:ea typeface="Cambria Math" charset="0"/>
              <a:cs typeface="Cambria Math" charset="0"/>
            </a:endParaRPr>
          </a:p>
        </p:txBody>
      </p:sp>
      <p:graphicFrame>
        <p:nvGraphicFramePr>
          <p:cNvPr id="10" name="Chart 9"/>
          <p:cNvGraphicFramePr>
            <a:graphicFrameLocks/>
          </p:cNvGraphicFramePr>
          <p:nvPr>
            <p:extLst>
              <p:ext uri="{D42A27DB-BD31-4B8C-83A1-F6EECF244321}">
                <p14:modId xmlns:p14="http://schemas.microsoft.com/office/powerpoint/2010/main" val="1484593371"/>
              </p:ext>
            </p:extLst>
          </p:nvPr>
        </p:nvGraphicFramePr>
        <p:xfrm>
          <a:off x="6814083" y="880550"/>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hart 11"/>
          <p:cNvGraphicFramePr>
            <a:graphicFrameLocks/>
          </p:cNvGraphicFramePr>
          <p:nvPr>
            <p:extLst>
              <p:ext uri="{D42A27DB-BD31-4B8C-83A1-F6EECF244321}">
                <p14:modId xmlns:p14="http://schemas.microsoft.com/office/powerpoint/2010/main" val="991768703"/>
              </p:ext>
            </p:extLst>
          </p:nvPr>
        </p:nvGraphicFramePr>
        <p:xfrm>
          <a:off x="6814083" y="371055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2106105672"/>
              </p:ext>
            </p:extLst>
          </p:nvPr>
        </p:nvGraphicFramePr>
        <p:xfrm>
          <a:off x="835295" y="1284970"/>
          <a:ext cx="5664196" cy="1483360"/>
        </p:xfrm>
        <a:graphic>
          <a:graphicData uri="http://schemas.openxmlformats.org/drawingml/2006/table">
            <a:tbl>
              <a:tblPr firstRow="1" bandRow="1">
                <a:tableStyleId>{9DCAF9ED-07DC-4A11-8D7F-57B35C25682E}</a:tableStyleId>
              </a:tblPr>
              <a:tblGrid>
                <a:gridCol w="3242355"/>
                <a:gridCol w="873451"/>
                <a:gridCol w="794046"/>
                <a:gridCol w="754344"/>
              </a:tblGrid>
              <a:tr h="370840">
                <a:tc>
                  <a:txBody>
                    <a:bodyPr/>
                    <a:lstStyle/>
                    <a:p>
                      <a:endParaRPr lang="en-US" sz="10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a:t>
                      </a:r>
                      <a:r>
                        <a:rPr lang="en-US" sz="1200" baseline="0" dirty="0" smtClean="0">
                          <a:latin typeface="Cambria Math" charset="0"/>
                          <a:ea typeface="Cambria Math" charset="0"/>
                          <a:cs typeface="Cambria Math" charset="0"/>
                        </a:rPr>
                        <a:t> # 1</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2</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3</a:t>
                      </a:r>
                      <a:endParaRPr lang="en-US" sz="12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Carrier Strike Group (CSG)</a:t>
                      </a: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Destroyer (DDG)</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4</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4</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4</a:t>
                      </a:r>
                      <a:endParaRPr lang="en-US" sz="14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Cruiser (CG)</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r>
            </a:tbl>
          </a:graphicData>
        </a:graphic>
      </p:graphicFrame>
      <p:sp>
        <p:nvSpPr>
          <p:cNvPr id="14" name="TextBox 13"/>
          <p:cNvSpPr txBox="1"/>
          <p:nvPr/>
        </p:nvSpPr>
        <p:spPr>
          <a:xfrm>
            <a:off x="762001" y="3156912"/>
            <a:ext cx="5537200" cy="400110"/>
          </a:xfrm>
          <a:prstGeom prst="rect">
            <a:avLst/>
          </a:prstGeom>
          <a:noFill/>
        </p:spPr>
        <p:txBody>
          <a:bodyPr wrap="square" rtlCol="0">
            <a:spAutoFit/>
          </a:bodyPr>
          <a:lstStyle/>
          <a:p>
            <a:r>
              <a:rPr lang="en-US" sz="2000" b="1" u="sng" dirty="0">
                <a:latin typeface="Cambria Math" charset="0"/>
                <a:ea typeface="Cambria Math" charset="0"/>
                <a:cs typeface="Cambria Math" charset="0"/>
              </a:rPr>
              <a:t>Variation of Supply Ships</a:t>
            </a:r>
          </a:p>
        </p:txBody>
      </p:sp>
    </p:spTree>
    <p:extLst>
      <p:ext uri="{BB962C8B-B14F-4D97-AF65-F5344CB8AC3E}">
        <p14:creationId xmlns:p14="http://schemas.microsoft.com/office/powerpoint/2010/main" val="8348706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a:latin typeface="Cambria"/>
                <a:cs typeface="Cambria"/>
              </a:rPr>
              <a:t>Simulation Scenario #1: Gas Station Refueling</a:t>
            </a:r>
            <a:endParaRPr lang="en-US" sz="2400" dirty="0"/>
          </a:p>
        </p:txBody>
      </p:sp>
      <p:sp>
        <p:nvSpPr>
          <p:cNvPr id="4" name="Slide Number Placeholder 3"/>
          <p:cNvSpPr>
            <a:spLocks noGrp="1"/>
          </p:cNvSpPr>
          <p:nvPr>
            <p:ph type="sldNum" sz="quarter" idx="12"/>
          </p:nvPr>
        </p:nvSpPr>
        <p:spPr/>
        <p:txBody>
          <a:bodyPr/>
          <a:lstStyle/>
          <a:p>
            <a:fld id="{8A58428C-0B70-EB4A-A8D8-207AA729FC32}" type="slidenum">
              <a:rPr lang="uk-UA" smtClean="0"/>
              <a:pPr/>
              <a:t>12</a:t>
            </a:fld>
            <a:endParaRPr lang="uk-UA" dirty="0"/>
          </a:p>
        </p:txBody>
      </p:sp>
      <p:sp>
        <p:nvSpPr>
          <p:cNvPr id="5" name="TextBox 4"/>
          <p:cNvSpPr txBox="1"/>
          <p:nvPr/>
        </p:nvSpPr>
        <p:spPr>
          <a:xfrm>
            <a:off x="762000" y="864675"/>
            <a:ext cx="5724793" cy="5509201"/>
          </a:xfrm>
          <a:prstGeom prst="rect">
            <a:avLst/>
          </a:prstGeom>
          <a:noFill/>
        </p:spPr>
        <p:txBody>
          <a:bodyPr wrap="square" rtlCol="0">
            <a:spAutoFit/>
          </a:bodyPr>
          <a:lstStyle/>
          <a:p>
            <a:pPr marL="285750" indent="-285750">
              <a:buFont typeface="Arial" charset="0"/>
              <a:buChar char="•"/>
            </a:pPr>
            <a:endParaRPr lang="en-US" sz="2000" dirty="0" smtClean="0">
              <a:latin typeface="Cambria Math" charset="0"/>
              <a:ea typeface="Cambria Math" charset="0"/>
              <a:cs typeface="Cambria Math" charset="0"/>
            </a:endParaRPr>
          </a:p>
          <a:p>
            <a:pPr marL="285750" indent="-285750">
              <a:buFont typeface="Arial" charset="0"/>
              <a:buChar char="•"/>
            </a:pPr>
            <a:endParaRPr lang="en-US" sz="2000" dirty="0">
              <a:latin typeface="Cambria Math" charset="0"/>
              <a:ea typeface="Cambria Math" charset="0"/>
              <a:cs typeface="Cambria Math" charset="0"/>
            </a:endParaRPr>
          </a:p>
          <a:p>
            <a:pPr marL="285750" indent="-285750">
              <a:buFont typeface="Arial" charset="0"/>
              <a:buChar char="•"/>
            </a:pPr>
            <a:endParaRPr lang="en-US" sz="2000" dirty="0" smtClean="0">
              <a:latin typeface="Cambria Math" charset="0"/>
              <a:ea typeface="Cambria Math" charset="0"/>
              <a:cs typeface="Cambria Math" charset="0"/>
            </a:endParaRPr>
          </a:p>
          <a:p>
            <a:pPr marL="285750" indent="-285750">
              <a:buFont typeface="Arial" charset="0"/>
              <a:buChar char="•"/>
            </a:pPr>
            <a:endParaRPr lang="en-US" sz="2000" dirty="0">
              <a:latin typeface="Cambria Math" charset="0"/>
              <a:ea typeface="Cambria Math" charset="0"/>
              <a:cs typeface="Cambria Math" charset="0"/>
            </a:endParaRPr>
          </a:p>
          <a:p>
            <a:pPr marL="285750" indent="-285750">
              <a:buFont typeface="Arial" charset="0"/>
              <a:buChar char="•"/>
            </a:pPr>
            <a:endParaRPr lang="en-US" sz="2000" dirty="0" smtClean="0">
              <a:latin typeface="Cambria Math" charset="0"/>
              <a:ea typeface="Cambria Math" charset="0"/>
              <a:cs typeface="Cambria Math" charset="0"/>
            </a:endParaRPr>
          </a:p>
          <a:p>
            <a:pPr marL="285750" indent="-285750">
              <a:buFont typeface="Arial" charset="0"/>
              <a:buChar char="•"/>
            </a:pPr>
            <a:endParaRPr lang="en-US" sz="2000" dirty="0">
              <a:latin typeface="Cambria Math" charset="0"/>
              <a:ea typeface="Cambria Math" charset="0"/>
              <a:cs typeface="Cambria Math" charset="0"/>
            </a:endParaRPr>
          </a:p>
          <a:p>
            <a:pPr marL="285750" indent="-285750">
              <a:buFont typeface="Arial" charset="0"/>
              <a:buChar char="•"/>
            </a:pPr>
            <a:endParaRPr lang="en-US" sz="2000" dirty="0" smtClean="0">
              <a:latin typeface="Cambria Math" charset="0"/>
              <a:ea typeface="Cambria Math" charset="0"/>
              <a:cs typeface="Cambria Math" charset="0"/>
            </a:endParaRPr>
          </a:p>
          <a:p>
            <a:r>
              <a:rPr lang="en-US" sz="2000" b="1" u="sng" dirty="0" smtClean="0">
                <a:latin typeface="Cambria Math" charset="0"/>
                <a:ea typeface="Cambria Math" charset="0"/>
                <a:cs typeface="Cambria Math" charset="0"/>
              </a:rPr>
              <a:t>Results:</a:t>
            </a:r>
            <a:endParaRPr lang="en-US" sz="2000" dirty="0" smtClean="0">
              <a:latin typeface="Cambria Math" charset="0"/>
              <a:ea typeface="Cambria Math" charset="0"/>
              <a:cs typeface="Cambria Math" charset="0"/>
            </a:endParaRPr>
          </a:p>
          <a:p>
            <a:pPr marL="342900" indent="-342900">
              <a:buFont typeface="Arial" charset="0"/>
              <a:buChar char="•"/>
            </a:pPr>
            <a:r>
              <a:rPr lang="en-US" sz="2000" dirty="0" smtClean="0">
                <a:latin typeface="Cambria Math" charset="0"/>
                <a:ea typeface="Cambria Math" charset="0"/>
                <a:cs typeface="Cambria Math" charset="0"/>
              </a:rPr>
              <a:t>Utilization rate of the resupply ships triples with a 50% reduction in the quantity of resupply ships available.</a:t>
            </a:r>
          </a:p>
          <a:p>
            <a:pPr marL="342900" indent="-342900">
              <a:buFont typeface="Arial" charset="0"/>
              <a:buChar char="•"/>
            </a:pPr>
            <a:endParaRPr lang="en-US" sz="2000" dirty="0" smtClean="0">
              <a:latin typeface="Cambria Math" charset="0"/>
              <a:ea typeface="Cambria Math" charset="0"/>
              <a:cs typeface="Cambria Math" charset="0"/>
            </a:endParaRPr>
          </a:p>
          <a:p>
            <a:pPr marL="342900" indent="-342900">
              <a:buFont typeface="Arial" charset="0"/>
              <a:buChar char="•"/>
            </a:pPr>
            <a:r>
              <a:rPr lang="en-US" sz="2000" dirty="0" smtClean="0">
                <a:latin typeface="Cambria Math" charset="0"/>
                <a:ea typeface="Cambria Math" charset="0"/>
                <a:cs typeface="Cambria Math" charset="0"/>
              </a:rPr>
              <a:t>As the number of resupply ships decreases, the utilization rate of the surface ships decreases because they must wait for a resupply ship to become available. </a:t>
            </a:r>
            <a:endParaRPr lang="en-US" sz="2000" dirty="0">
              <a:latin typeface="Cambria Math" charset="0"/>
              <a:ea typeface="Cambria Math" charset="0"/>
              <a:cs typeface="Cambria Math" charset="0"/>
            </a:endParaRPr>
          </a:p>
          <a:p>
            <a:pPr marL="742950" lvl="1" indent="-285750">
              <a:buFont typeface="Arial" charset="0"/>
              <a:buChar char="•"/>
            </a:pPr>
            <a:endParaRPr lang="en-US" sz="1600" dirty="0" smtClean="0">
              <a:latin typeface="Cambria"/>
              <a:cs typeface="Cambria"/>
            </a:endParaRPr>
          </a:p>
          <a:p>
            <a:endParaRPr lang="en-US" sz="1600" dirty="0" smtClean="0">
              <a:latin typeface="Cambria"/>
              <a:cs typeface="Cambria"/>
            </a:endParaRPr>
          </a:p>
        </p:txBody>
      </p:sp>
      <p:graphicFrame>
        <p:nvGraphicFramePr>
          <p:cNvPr id="11" name="Chart 10"/>
          <p:cNvGraphicFramePr>
            <a:graphicFrameLocks/>
          </p:cNvGraphicFramePr>
          <p:nvPr>
            <p:extLst>
              <p:ext uri="{D42A27DB-BD31-4B8C-83A1-F6EECF244321}">
                <p14:modId xmlns:p14="http://schemas.microsoft.com/office/powerpoint/2010/main" val="750367067"/>
              </p:ext>
            </p:extLst>
          </p:nvPr>
        </p:nvGraphicFramePr>
        <p:xfrm>
          <a:off x="6814083" y="851975"/>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hart 11"/>
          <p:cNvGraphicFramePr>
            <a:graphicFrameLocks/>
          </p:cNvGraphicFramePr>
          <p:nvPr>
            <p:extLst>
              <p:ext uri="{D42A27DB-BD31-4B8C-83A1-F6EECF244321}">
                <p14:modId xmlns:p14="http://schemas.microsoft.com/office/powerpoint/2010/main" val="830315983"/>
              </p:ext>
            </p:extLst>
          </p:nvPr>
        </p:nvGraphicFramePr>
        <p:xfrm>
          <a:off x="6814083" y="368515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2968698089"/>
              </p:ext>
            </p:extLst>
          </p:nvPr>
        </p:nvGraphicFramePr>
        <p:xfrm>
          <a:off x="835295" y="1355306"/>
          <a:ext cx="5651499" cy="1302376"/>
        </p:xfrm>
        <a:graphic>
          <a:graphicData uri="http://schemas.openxmlformats.org/drawingml/2006/table">
            <a:tbl>
              <a:tblPr firstRow="1" bandRow="1">
                <a:tableStyleId>{9DCAF9ED-07DC-4A11-8D7F-57B35C25682E}</a:tableStyleId>
              </a:tblPr>
              <a:tblGrid>
                <a:gridCol w="3235087"/>
                <a:gridCol w="871493"/>
                <a:gridCol w="792266"/>
                <a:gridCol w="752653"/>
              </a:tblGrid>
              <a:tr h="440250">
                <a:tc>
                  <a:txBody>
                    <a:bodyPr/>
                    <a:lstStyle/>
                    <a:p>
                      <a:endParaRPr lang="en-US" sz="10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a:t>
                      </a:r>
                      <a:r>
                        <a:rPr lang="en-US" sz="1200" baseline="0" dirty="0" smtClean="0">
                          <a:latin typeface="Cambria Math" charset="0"/>
                          <a:ea typeface="Cambria Math" charset="0"/>
                          <a:cs typeface="Cambria Math" charset="0"/>
                        </a:rPr>
                        <a:t> # 1</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2</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3</a:t>
                      </a:r>
                      <a:endParaRPr lang="en-US" sz="1200" dirty="0">
                        <a:latin typeface="Cambria Math" charset="0"/>
                        <a:ea typeface="Cambria Math" charset="0"/>
                        <a:cs typeface="Cambria Math" charset="0"/>
                      </a:endParaRPr>
                    </a:p>
                  </a:txBody>
                  <a:tcPr anchor="ctr"/>
                </a:tc>
              </a:tr>
              <a:tr h="431063">
                <a:tc>
                  <a:txBody>
                    <a:bodyPr/>
                    <a:lstStyle/>
                    <a:p>
                      <a:pPr algn="ctr"/>
                      <a:r>
                        <a:rPr lang="en-US" sz="1400" dirty="0" smtClean="0">
                          <a:latin typeface="Cambria Math" charset="0"/>
                          <a:ea typeface="Cambria Math" charset="0"/>
                          <a:cs typeface="Cambria Math" charset="0"/>
                        </a:rPr>
                        <a:t>Fast Support Combat Ship (T-AOE)</a:t>
                      </a: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r h="431063">
                <a:tc>
                  <a:txBody>
                    <a:bodyPr/>
                    <a:lstStyle/>
                    <a:p>
                      <a:pPr algn="ctr"/>
                      <a:r>
                        <a:rPr lang="en-US" sz="1400" dirty="0" smtClean="0">
                          <a:latin typeface="Cambria Math" charset="0"/>
                          <a:ea typeface="Cambria Math" charset="0"/>
                          <a:cs typeface="Cambria Math" charset="0"/>
                        </a:rPr>
                        <a:t>Lewis and Clark (T-AKE) </a:t>
                      </a: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bl>
          </a:graphicData>
        </a:graphic>
      </p:graphicFrame>
      <p:sp>
        <p:nvSpPr>
          <p:cNvPr id="14" name="TextBox 13"/>
          <p:cNvSpPr txBox="1"/>
          <p:nvPr/>
        </p:nvSpPr>
        <p:spPr>
          <a:xfrm>
            <a:off x="762001" y="858212"/>
            <a:ext cx="5537200" cy="400110"/>
          </a:xfrm>
          <a:prstGeom prst="rect">
            <a:avLst/>
          </a:prstGeom>
          <a:noFill/>
        </p:spPr>
        <p:txBody>
          <a:bodyPr wrap="square" rtlCol="0">
            <a:spAutoFit/>
          </a:bodyPr>
          <a:lstStyle/>
          <a:p>
            <a:r>
              <a:rPr lang="en-US" sz="2000" b="1" u="sng" dirty="0">
                <a:latin typeface="Cambria Math" charset="0"/>
                <a:ea typeface="Cambria Math" charset="0"/>
                <a:cs typeface="Cambria Math" charset="0"/>
              </a:rPr>
              <a:t>Variation of Supply Ships</a:t>
            </a:r>
          </a:p>
        </p:txBody>
      </p:sp>
    </p:spTree>
    <p:extLst>
      <p:ext uri="{BB962C8B-B14F-4D97-AF65-F5344CB8AC3E}">
        <p14:creationId xmlns:p14="http://schemas.microsoft.com/office/powerpoint/2010/main" val="120247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a:latin typeface="Cambria"/>
                <a:cs typeface="Cambria"/>
              </a:rPr>
              <a:t>Simulation Scenario </a:t>
            </a:r>
            <a:r>
              <a:rPr lang="en-US" sz="2400" dirty="0" smtClean="0">
                <a:latin typeface="Cambria"/>
                <a:cs typeface="Cambria"/>
              </a:rPr>
              <a:t>#2: Delivery Boy Refueling</a:t>
            </a:r>
            <a:endParaRPr lang="en-US" sz="2400" dirty="0">
              <a:latin typeface="Cambria"/>
              <a:cs typeface="Cambria"/>
            </a:endParaRPr>
          </a:p>
        </p:txBody>
      </p:sp>
      <p:sp>
        <p:nvSpPr>
          <p:cNvPr id="3" name="Slide Number Placeholder 2"/>
          <p:cNvSpPr>
            <a:spLocks noGrp="1"/>
          </p:cNvSpPr>
          <p:nvPr>
            <p:ph type="sldNum" sz="quarter" idx="12"/>
          </p:nvPr>
        </p:nvSpPr>
        <p:spPr/>
        <p:txBody>
          <a:bodyPr/>
          <a:lstStyle/>
          <a:p>
            <a:fld id="{8A58428C-0B70-EB4A-A8D8-207AA729FC32}" type="slidenum">
              <a:rPr lang="en-US" smtClean="0"/>
              <a:t>13</a:t>
            </a:fld>
            <a:endParaRPr lang="en-US"/>
          </a:p>
        </p:txBody>
      </p:sp>
      <p:sp>
        <p:nvSpPr>
          <p:cNvPr id="5" name="TextBox 4"/>
          <p:cNvSpPr txBox="1"/>
          <p:nvPr/>
        </p:nvSpPr>
        <p:spPr>
          <a:xfrm>
            <a:off x="799124" y="1137112"/>
            <a:ext cx="5700150" cy="5355312"/>
          </a:xfrm>
          <a:prstGeom prst="rect">
            <a:avLst/>
          </a:prstGeom>
          <a:noFill/>
        </p:spPr>
        <p:txBody>
          <a:bodyPr wrap="square" rtlCol="0">
            <a:spAutoFit/>
          </a:bodyPr>
          <a:lstStyle/>
          <a:p>
            <a:r>
              <a:rPr lang="en-US" u="sng" dirty="0" smtClean="0">
                <a:latin typeface="Cambria Math" charset="0"/>
                <a:ea typeface="Cambria Math" charset="0"/>
                <a:cs typeface="Cambria Math" charset="0"/>
              </a:rPr>
              <a:t>Concept of Support - </a:t>
            </a:r>
            <a:r>
              <a:rPr lang="en-US" b="1" u="sng" dirty="0" smtClean="0">
                <a:latin typeface="Cambria Math" charset="0"/>
                <a:ea typeface="Cambria Math" charset="0"/>
                <a:cs typeface="Cambria Math" charset="0"/>
              </a:rPr>
              <a:t>Delivery </a:t>
            </a:r>
            <a:r>
              <a:rPr lang="en-US" b="1" u="sng" dirty="0">
                <a:latin typeface="Cambria Math" charset="0"/>
                <a:ea typeface="Cambria Math" charset="0"/>
                <a:cs typeface="Cambria Math" charset="0"/>
              </a:rPr>
              <a:t>Boy </a:t>
            </a:r>
            <a:r>
              <a:rPr lang="en-US" b="1" u="sng" dirty="0" smtClean="0">
                <a:latin typeface="Cambria Math" charset="0"/>
                <a:ea typeface="Cambria Math" charset="0"/>
                <a:cs typeface="Cambria Math" charset="0"/>
              </a:rPr>
              <a:t>Refueling </a:t>
            </a:r>
            <a:r>
              <a:rPr lang="en-US" u="sng" dirty="0" smtClean="0">
                <a:latin typeface="Cambria Math" charset="0"/>
                <a:ea typeface="Cambria Math" charset="0"/>
                <a:cs typeface="Cambria Math" charset="0"/>
              </a:rPr>
              <a:t>: </a:t>
            </a:r>
          </a:p>
          <a:p>
            <a:pPr marL="285750" indent="-285750">
              <a:buFont typeface="Arial" charset="0"/>
              <a:buChar char="•"/>
            </a:pPr>
            <a:r>
              <a:rPr lang="en-US" dirty="0" smtClean="0">
                <a:latin typeface="Cambria Math" charset="0"/>
                <a:ea typeface="Cambria Math" charset="0"/>
                <a:cs typeface="Cambria Math" charset="0"/>
              </a:rPr>
              <a:t>Option to increase combatant on station time to increase readiness</a:t>
            </a:r>
          </a:p>
          <a:p>
            <a:pPr marL="285750" indent="-285750">
              <a:buFont typeface="Arial" charset="0"/>
              <a:buChar char="•"/>
            </a:pPr>
            <a:endParaRPr lang="en-US" dirty="0" smtClean="0">
              <a:latin typeface="Cambria Math" charset="0"/>
              <a:ea typeface="Cambria Math" charset="0"/>
              <a:cs typeface="Cambria Math" charset="0"/>
            </a:endParaRPr>
          </a:p>
          <a:p>
            <a:pPr marL="285750" indent="-285750">
              <a:buFont typeface="Arial"/>
              <a:buChar char="•"/>
            </a:pPr>
            <a:r>
              <a:rPr lang="en-US" dirty="0" smtClean="0">
                <a:latin typeface="Cambria Math" charset="0"/>
                <a:ea typeface="Cambria Math" charset="0"/>
                <a:cs typeface="Cambria Math" charset="0"/>
              </a:rPr>
              <a:t>Resupply ships travel to surface ship locations inside the AOR for refueling </a:t>
            </a:r>
            <a:r>
              <a:rPr lang="en-US" dirty="0">
                <a:latin typeface="Cambria Math" charset="0"/>
                <a:ea typeface="Cambria Math" charset="0"/>
                <a:cs typeface="Cambria Math" charset="0"/>
              </a:rPr>
              <a:t>and rearming </a:t>
            </a:r>
            <a:endParaRPr lang="en-US" dirty="0" smtClean="0">
              <a:latin typeface="Cambria Math" charset="0"/>
              <a:ea typeface="Cambria Math" charset="0"/>
              <a:cs typeface="Cambria Math" charset="0"/>
            </a:endParaRPr>
          </a:p>
          <a:p>
            <a:pPr marL="285750" indent="-285750">
              <a:buFont typeface="Arial"/>
              <a:buChar char="•"/>
            </a:pPr>
            <a:endParaRPr lang="en-US" dirty="0">
              <a:latin typeface="Cambria Math" charset="0"/>
              <a:ea typeface="Cambria Math" charset="0"/>
              <a:cs typeface="Cambria Math" charset="0"/>
            </a:endParaRPr>
          </a:p>
          <a:p>
            <a:pPr marL="285750" indent="-285750">
              <a:buFont typeface="Arial"/>
              <a:buChar char="•"/>
            </a:pPr>
            <a:r>
              <a:rPr lang="en-US" dirty="0">
                <a:latin typeface="Cambria Math" charset="0"/>
                <a:ea typeface="Cambria Math" charset="0"/>
                <a:cs typeface="Cambria Math" charset="0"/>
              </a:rPr>
              <a:t>Variation of quantity of platforms</a:t>
            </a:r>
          </a:p>
          <a:p>
            <a:pPr marL="742950" lvl="2" indent="-285750">
              <a:buFont typeface="Arial"/>
              <a:buChar char="•"/>
            </a:pPr>
            <a:r>
              <a:rPr lang="en-US" dirty="0">
                <a:latin typeface="Cambria Math" charset="0"/>
                <a:ea typeface="Cambria Math" charset="0"/>
                <a:cs typeface="Cambria Math" charset="0"/>
              </a:rPr>
              <a:t>Fast Support Combat Ship (T-AOE</a:t>
            </a:r>
            <a:r>
              <a:rPr lang="en-US" dirty="0" smtClean="0">
                <a:latin typeface="Cambria Math" charset="0"/>
                <a:ea typeface="Cambria Math" charset="0"/>
                <a:cs typeface="Cambria Math" charset="0"/>
              </a:rPr>
              <a:t>) </a:t>
            </a:r>
            <a:endParaRPr lang="en-US" dirty="0">
              <a:latin typeface="Cambria Math" charset="0"/>
              <a:ea typeface="Cambria Math" charset="0"/>
              <a:cs typeface="Cambria Math" charset="0"/>
            </a:endParaRPr>
          </a:p>
          <a:p>
            <a:pPr marL="742950" lvl="2" indent="-285750">
              <a:buFont typeface="Arial"/>
              <a:buChar char="•"/>
            </a:pPr>
            <a:r>
              <a:rPr lang="en-US" dirty="0" smtClean="0">
                <a:latin typeface="Cambria Math" charset="0"/>
                <a:ea typeface="Cambria Math" charset="0"/>
                <a:cs typeface="Cambria Math" charset="0"/>
              </a:rPr>
              <a:t>Lewis and Clark (</a:t>
            </a:r>
            <a:r>
              <a:rPr lang="en-US" dirty="0">
                <a:latin typeface="Cambria Math" charset="0"/>
                <a:ea typeface="Cambria Math" charset="0"/>
                <a:cs typeface="Cambria Math" charset="0"/>
              </a:rPr>
              <a:t>T-AKE) </a:t>
            </a:r>
            <a:endParaRPr lang="en-US" dirty="0" smtClean="0">
              <a:latin typeface="Cambria Math" charset="0"/>
              <a:ea typeface="Cambria Math" charset="0"/>
              <a:cs typeface="Cambria Math" charset="0"/>
            </a:endParaRPr>
          </a:p>
          <a:p>
            <a:pPr marL="742950" lvl="2" indent="-285750">
              <a:buFont typeface="Arial"/>
              <a:buChar char="•"/>
            </a:pPr>
            <a:endParaRPr lang="en-US" dirty="0">
              <a:latin typeface="Cambria Math" charset="0"/>
              <a:ea typeface="Cambria Math" charset="0"/>
              <a:cs typeface="Cambria Math" charset="0"/>
            </a:endParaRPr>
          </a:p>
          <a:p>
            <a:r>
              <a:rPr lang="en-US" u="sng" dirty="0" smtClean="0">
                <a:latin typeface="Cambria Math" charset="0"/>
                <a:ea typeface="Cambria Math" charset="0"/>
                <a:cs typeface="Cambria Math" charset="0"/>
              </a:rPr>
              <a:t>Assumptions: </a:t>
            </a:r>
            <a:endParaRPr lang="en-US" dirty="0" smtClean="0">
              <a:latin typeface="Cambria Math" charset="0"/>
              <a:ea typeface="Cambria Math" charset="0"/>
              <a:cs typeface="Cambria Math" charset="0"/>
            </a:endParaRPr>
          </a:p>
          <a:p>
            <a:pPr marL="285750" indent="-285750">
              <a:buFont typeface="Arial"/>
              <a:buChar char="•"/>
            </a:pPr>
            <a:r>
              <a:rPr lang="en-US" dirty="0" smtClean="0">
                <a:latin typeface="Cambria Math" charset="0"/>
                <a:ea typeface="Cambria Math" charset="0"/>
                <a:cs typeface="Cambria Math" charset="0"/>
              </a:rPr>
              <a:t>Surface ships are scheduled for resupply every 48 to 72 hours (increase operational tempo)</a:t>
            </a:r>
          </a:p>
          <a:p>
            <a:pPr marL="285750" indent="-285750">
              <a:buFont typeface="Arial"/>
              <a:buChar char="•"/>
            </a:pPr>
            <a:endParaRPr lang="en-US" dirty="0">
              <a:latin typeface="Cambria Math" charset="0"/>
              <a:ea typeface="Cambria Math" charset="0"/>
              <a:cs typeface="Cambria Math" charset="0"/>
            </a:endParaRPr>
          </a:p>
          <a:p>
            <a:pPr marL="285750" indent="-285750">
              <a:buFont typeface="Arial"/>
              <a:buChar char="•"/>
            </a:pPr>
            <a:r>
              <a:rPr lang="en-US" dirty="0" smtClean="0">
                <a:latin typeface="Cambria Math" charset="0"/>
                <a:ea typeface="Cambria Math" charset="0"/>
                <a:cs typeface="Cambria Math" charset="0"/>
              </a:rPr>
              <a:t>Resupply ships are placed in a circulation model with a half leg survivability of 0.98</a:t>
            </a:r>
          </a:p>
          <a:p>
            <a:endParaRPr lang="en-US" dirty="0">
              <a:latin typeface="Cambria Math" charset="0"/>
              <a:ea typeface="Cambria Math" charset="0"/>
              <a:cs typeface="Cambria Math" charset="0"/>
            </a:endParaRPr>
          </a:p>
          <a:p>
            <a:pPr marL="285750" indent="-285750">
              <a:buFont typeface="Arial"/>
              <a:buChar char="•"/>
            </a:pPr>
            <a:r>
              <a:rPr lang="en-US" dirty="0" smtClean="0">
                <a:latin typeface="Cambria Math" charset="0"/>
                <a:ea typeface="Cambria Math" charset="0"/>
                <a:cs typeface="Cambria Math" charset="0"/>
              </a:rPr>
              <a:t>Resupply ships are escorted by LCS’s</a:t>
            </a:r>
          </a:p>
        </p:txBody>
      </p:sp>
      <p:pic>
        <p:nvPicPr>
          <p:cNvPr id="9" name="Picture 8" descr="Case2and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24" y="1137112"/>
            <a:ext cx="4134863" cy="5334814"/>
          </a:xfrm>
          <a:prstGeom prst="rect">
            <a:avLst/>
          </a:prstGeom>
        </p:spPr>
      </p:pic>
    </p:spTree>
    <p:extLst>
      <p:ext uri="{BB962C8B-B14F-4D97-AF65-F5344CB8AC3E}">
        <p14:creationId xmlns:p14="http://schemas.microsoft.com/office/powerpoint/2010/main" val="2283093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solidFill>
                  <a:srgbClr val="FFFFFF"/>
                </a:solidFill>
                <a:latin typeface="Cambria"/>
                <a:cs typeface="Cambria"/>
              </a:rPr>
              <a:t>Simulation Scenario #2: Delivery Boy Refueling</a:t>
            </a:r>
            <a:endParaRPr lang="en-US" dirty="0"/>
          </a:p>
        </p:txBody>
      </p:sp>
      <p:sp>
        <p:nvSpPr>
          <p:cNvPr id="4" name="Slide Number Placeholder 3"/>
          <p:cNvSpPr>
            <a:spLocks noGrp="1"/>
          </p:cNvSpPr>
          <p:nvPr>
            <p:ph type="sldNum" sz="quarter" idx="12"/>
          </p:nvPr>
        </p:nvSpPr>
        <p:spPr/>
        <p:txBody>
          <a:bodyPr/>
          <a:lstStyle/>
          <a:p>
            <a:fld id="{8A58428C-0B70-EB4A-A8D8-207AA729FC32}" type="slidenum">
              <a:rPr lang="uk-UA" smtClean="0"/>
              <a:pPr/>
              <a:t>14</a:t>
            </a:fld>
            <a:endParaRPr lang="uk-UA" dirty="0"/>
          </a:p>
        </p:txBody>
      </p:sp>
      <p:sp>
        <p:nvSpPr>
          <p:cNvPr id="5" name="Rectangle 4"/>
          <p:cNvSpPr/>
          <p:nvPr/>
        </p:nvSpPr>
        <p:spPr>
          <a:xfrm>
            <a:off x="800101" y="5180338"/>
            <a:ext cx="5686693" cy="1323439"/>
          </a:xfrm>
          <a:prstGeom prst="rect">
            <a:avLst/>
          </a:prstGeom>
        </p:spPr>
        <p:txBody>
          <a:bodyPr wrap="square">
            <a:spAutoFit/>
          </a:bodyPr>
          <a:lstStyle/>
          <a:p>
            <a:r>
              <a:rPr lang="en-US" sz="2000" b="1" u="sng" dirty="0" smtClean="0">
                <a:latin typeface="Cambria Math" charset="0"/>
                <a:ea typeface="Cambria Math" charset="0"/>
                <a:cs typeface="Cambria Math" charset="0"/>
              </a:rPr>
              <a:t>Results: </a:t>
            </a:r>
            <a:endParaRPr lang="en-US" sz="2000" dirty="0">
              <a:latin typeface="Cambria Math" charset="0"/>
              <a:ea typeface="Cambria Math" charset="0"/>
              <a:cs typeface="Cambria Math" charset="0"/>
            </a:endParaRPr>
          </a:p>
          <a:p>
            <a:pPr marL="342900" indent="-342900">
              <a:buFont typeface="Arial" charset="0"/>
              <a:buChar char="•"/>
            </a:pPr>
            <a:r>
              <a:rPr lang="en-US" sz="2000" dirty="0" smtClean="0">
                <a:latin typeface="Cambria Math" charset="0"/>
                <a:ea typeface="Cambria Math" charset="0"/>
                <a:cs typeface="Cambria Math" charset="0"/>
              </a:rPr>
              <a:t>50% drop in the quantity of resupply ships reduces the amount of fuel and ammo provided by 13%.</a:t>
            </a:r>
          </a:p>
        </p:txBody>
      </p:sp>
      <p:sp>
        <p:nvSpPr>
          <p:cNvPr id="6" name="TextBox 5"/>
          <p:cNvSpPr txBox="1"/>
          <p:nvPr/>
        </p:nvSpPr>
        <p:spPr>
          <a:xfrm>
            <a:off x="749301" y="864675"/>
            <a:ext cx="5537200" cy="400110"/>
          </a:xfrm>
          <a:prstGeom prst="rect">
            <a:avLst/>
          </a:prstGeom>
          <a:noFill/>
        </p:spPr>
        <p:txBody>
          <a:bodyPr wrap="square" rtlCol="0">
            <a:spAutoFit/>
          </a:bodyPr>
          <a:lstStyle/>
          <a:p>
            <a:r>
              <a:rPr lang="en-US" sz="2000" b="1" u="sng" dirty="0" smtClean="0">
                <a:latin typeface="Cambria Math" charset="0"/>
                <a:ea typeface="Cambria Math" charset="0"/>
                <a:cs typeface="Cambria Math" charset="0"/>
              </a:rPr>
              <a:t>Logistics Demand</a:t>
            </a:r>
          </a:p>
        </p:txBody>
      </p:sp>
      <p:graphicFrame>
        <p:nvGraphicFramePr>
          <p:cNvPr id="7" name="Table 6"/>
          <p:cNvGraphicFramePr>
            <a:graphicFrameLocks noGrp="1"/>
          </p:cNvGraphicFramePr>
          <p:nvPr>
            <p:extLst>
              <p:ext uri="{D42A27DB-BD31-4B8C-83A1-F6EECF244321}">
                <p14:modId xmlns:p14="http://schemas.microsoft.com/office/powerpoint/2010/main" val="2917646303"/>
              </p:ext>
            </p:extLst>
          </p:nvPr>
        </p:nvGraphicFramePr>
        <p:xfrm>
          <a:off x="835295" y="3654006"/>
          <a:ext cx="5651499" cy="1302376"/>
        </p:xfrm>
        <a:graphic>
          <a:graphicData uri="http://schemas.openxmlformats.org/drawingml/2006/table">
            <a:tbl>
              <a:tblPr firstRow="1" bandRow="1">
                <a:tableStyleId>{9DCAF9ED-07DC-4A11-8D7F-57B35C25682E}</a:tableStyleId>
              </a:tblPr>
              <a:tblGrid>
                <a:gridCol w="3235087"/>
                <a:gridCol w="871493"/>
                <a:gridCol w="792266"/>
                <a:gridCol w="752653"/>
              </a:tblGrid>
              <a:tr h="440250">
                <a:tc>
                  <a:txBody>
                    <a:bodyPr/>
                    <a:lstStyle/>
                    <a:p>
                      <a:endParaRPr lang="en-US" sz="10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a:t>
                      </a:r>
                      <a:r>
                        <a:rPr lang="en-US" sz="1200" baseline="0" dirty="0" smtClean="0">
                          <a:latin typeface="Cambria Math" charset="0"/>
                          <a:ea typeface="Cambria Math" charset="0"/>
                          <a:cs typeface="Cambria Math" charset="0"/>
                        </a:rPr>
                        <a:t> # 1</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2</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3</a:t>
                      </a:r>
                      <a:endParaRPr lang="en-US" sz="1200" dirty="0">
                        <a:latin typeface="Cambria Math" charset="0"/>
                        <a:ea typeface="Cambria Math" charset="0"/>
                        <a:cs typeface="Cambria Math" charset="0"/>
                      </a:endParaRPr>
                    </a:p>
                  </a:txBody>
                  <a:tcPr anchor="ctr"/>
                </a:tc>
              </a:tr>
              <a:tr h="431063">
                <a:tc>
                  <a:txBody>
                    <a:bodyPr/>
                    <a:lstStyle/>
                    <a:p>
                      <a:pPr algn="ctr"/>
                      <a:r>
                        <a:rPr lang="en-US" sz="1400" dirty="0" smtClean="0">
                          <a:latin typeface="Cambria Math" charset="0"/>
                          <a:ea typeface="Cambria Math" charset="0"/>
                          <a:cs typeface="Cambria Math" charset="0"/>
                        </a:rPr>
                        <a:t>Fast Support Combat Ship (T-AOE)</a:t>
                      </a: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r h="431063">
                <a:tc>
                  <a:txBody>
                    <a:bodyPr/>
                    <a:lstStyle/>
                    <a:p>
                      <a:pPr algn="ctr"/>
                      <a:r>
                        <a:rPr lang="en-US" sz="1400" dirty="0" smtClean="0">
                          <a:latin typeface="Cambria Math" charset="0"/>
                          <a:ea typeface="Cambria Math" charset="0"/>
                          <a:cs typeface="Cambria Math" charset="0"/>
                        </a:rPr>
                        <a:t>Lewis and Clark (T-AKE) </a:t>
                      </a: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676013132"/>
              </p:ext>
            </p:extLst>
          </p:nvPr>
        </p:nvGraphicFramePr>
        <p:xfrm>
          <a:off x="835295" y="1284970"/>
          <a:ext cx="5664196" cy="1483360"/>
        </p:xfrm>
        <a:graphic>
          <a:graphicData uri="http://schemas.openxmlformats.org/drawingml/2006/table">
            <a:tbl>
              <a:tblPr firstRow="1" bandRow="1">
                <a:tableStyleId>{9DCAF9ED-07DC-4A11-8D7F-57B35C25682E}</a:tableStyleId>
              </a:tblPr>
              <a:tblGrid>
                <a:gridCol w="3242355"/>
                <a:gridCol w="873451"/>
                <a:gridCol w="794046"/>
                <a:gridCol w="754344"/>
              </a:tblGrid>
              <a:tr h="370840">
                <a:tc>
                  <a:txBody>
                    <a:bodyPr/>
                    <a:lstStyle/>
                    <a:p>
                      <a:endParaRPr lang="en-US" sz="10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a:t>
                      </a:r>
                      <a:r>
                        <a:rPr lang="en-US" sz="1200" baseline="0" dirty="0" smtClean="0">
                          <a:latin typeface="Cambria Math" charset="0"/>
                          <a:ea typeface="Cambria Math" charset="0"/>
                          <a:cs typeface="Cambria Math" charset="0"/>
                        </a:rPr>
                        <a:t> # 1</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2</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3</a:t>
                      </a:r>
                      <a:endParaRPr lang="en-US" sz="12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Carrier Strike Group (CSG)</a:t>
                      </a: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Destroyer (DDG)</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4</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4</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4</a:t>
                      </a:r>
                      <a:endParaRPr lang="en-US" sz="14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Cruiser (CG)</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r>
            </a:tbl>
          </a:graphicData>
        </a:graphic>
      </p:graphicFrame>
      <p:sp>
        <p:nvSpPr>
          <p:cNvPr id="9" name="TextBox 8"/>
          <p:cNvSpPr txBox="1"/>
          <p:nvPr/>
        </p:nvSpPr>
        <p:spPr>
          <a:xfrm>
            <a:off x="762001" y="3156912"/>
            <a:ext cx="5537200" cy="400110"/>
          </a:xfrm>
          <a:prstGeom prst="rect">
            <a:avLst/>
          </a:prstGeom>
          <a:noFill/>
        </p:spPr>
        <p:txBody>
          <a:bodyPr wrap="square" rtlCol="0">
            <a:spAutoFit/>
          </a:bodyPr>
          <a:lstStyle/>
          <a:p>
            <a:r>
              <a:rPr lang="en-US" sz="2000" b="1" u="sng" dirty="0">
                <a:latin typeface="Cambria Math" charset="0"/>
                <a:ea typeface="Cambria Math" charset="0"/>
                <a:cs typeface="Cambria Math" charset="0"/>
              </a:rPr>
              <a:t>Variation of Supply Ships</a:t>
            </a:r>
          </a:p>
        </p:txBody>
      </p:sp>
      <p:graphicFrame>
        <p:nvGraphicFramePr>
          <p:cNvPr id="10" name="Chart 9"/>
          <p:cNvGraphicFramePr>
            <a:graphicFrameLocks/>
          </p:cNvGraphicFramePr>
          <p:nvPr>
            <p:extLst>
              <p:ext uri="{D42A27DB-BD31-4B8C-83A1-F6EECF244321}">
                <p14:modId xmlns:p14="http://schemas.microsoft.com/office/powerpoint/2010/main" val="209711825"/>
              </p:ext>
            </p:extLst>
          </p:nvPr>
        </p:nvGraphicFramePr>
        <p:xfrm>
          <a:off x="6814083" y="3752012"/>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10"/>
          <p:cNvGraphicFramePr>
            <a:graphicFrameLocks/>
          </p:cNvGraphicFramePr>
          <p:nvPr>
            <p:extLst>
              <p:ext uri="{D42A27DB-BD31-4B8C-83A1-F6EECF244321}">
                <p14:modId xmlns:p14="http://schemas.microsoft.com/office/powerpoint/2010/main" val="605978048"/>
              </p:ext>
            </p:extLst>
          </p:nvPr>
        </p:nvGraphicFramePr>
        <p:xfrm>
          <a:off x="6814083" y="872025"/>
          <a:ext cx="45720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682236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solidFill>
                  <a:srgbClr val="FFFFFF"/>
                </a:solidFill>
                <a:latin typeface="Cambria"/>
                <a:cs typeface="Cambria"/>
              </a:rPr>
              <a:t>Simulation Scenario #2: Delivery Boy Refueling</a:t>
            </a:r>
            <a:endParaRPr lang="en-US" dirty="0"/>
          </a:p>
        </p:txBody>
      </p:sp>
      <p:sp>
        <p:nvSpPr>
          <p:cNvPr id="4" name="Slide Number Placeholder 3"/>
          <p:cNvSpPr>
            <a:spLocks noGrp="1"/>
          </p:cNvSpPr>
          <p:nvPr>
            <p:ph type="sldNum" sz="quarter" idx="12"/>
          </p:nvPr>
        </p:nvSpPr>
        <p:spPr/>
        <p:txBody>
          <a:bodyPr/>
          <a:lstStyle/>
          <a:p>
            <a:fld id="{8A58428C-0B70-EB4A-A8D8-207AA729FC32}" type="slidenum">
              <a:rPr lang="uk-UA" smtClean="0"/>
              <a:pPr/>
              <a:t>15</a:t>
            </a:fld>
            <a:endParaRPr lang="uk-UA" dirty="0"/>
          </a:p>
        </p:txBody>
      </p:sp>
      <p:sp>
        <p:nvSpPr>
          <p:cNvPr id="5" name="TextBox 4"/>
          <p:cNvSpPr txBox="1"/>
          <p:nvPr/>
        </p:nvSpPr>
        <p:spPr>
          <a:xfrm>
            <a:off x="835295" y="864675"/>
            <a:ext cx="5463906" cy="5909309"/>
          </a:xfrm>
          <a:prstGeom prst="rect">
            <a:avLst/>
          </a:prstGeom>
          <a:noFill/>
        </p:spPr>
        <p:txBody>
          <a:bodyPr wrap="square" rtlCol="0">
            <a:spAutoFit/>
          </a:bodyPr>
          <a:lstStyle/>
          <a:p>
            <a:pPr marL="285750" indent="-285750">
              <a:buFont typeface="Arial" charset="0"/>
              <a:buChar char="•"/>
            </a:pPr>
            <a:endParaRPr lang="en-US" sz="2000" dirty="0" smtClean="0"/>
          </a:p>
          <a:p>
            <a:pPr marL="285750" indent="-285750">
              <a:buFont typeface="Arial" charset="0"/>
              <a:buChar char="•"/>
            </a:pPr>
            <a:endParaRPr lang="en-US" sz="2000" dirty="0"/>
          </a:p>
          <a:p>
            <a:pPr marL="285750" indent="-285750">
              <a:buFont typeface="Arial" charset="0"/>
              <a:buChar char="•"/>
            </a:pPr>
            <a:endParaRPr lang="en-US" sz="2000" dirty="0" smtClean="0"/>
          </a:p>
          <a:p>
            <a:pPr marL="285750" indent="-285750">
              <a:buFont typeface="Arial" charset="0"/>
              <a:buChar char="•"/>
            </a:pPr>
            <a:endParaRPr lang="en-US" sz="2000" dirty="0"/>
          </a:p>
          <a:p>
            <a:pPr marL="285750" indent="-285750">
              <a:buFont typeface="Arial" charset="0"/>
              <a:buChar char="•"/>
            </a:pPr>
            <a:endParaRPr lang="en-US" dirty="0" smtClean="0"/>
          </a:p>
          <a:p>
            <a:endParaRPr lang="en-US" dirty="0" smtClean="0"/>
          </a:p>
          <a:p>
            <a:endParaRPr lang="en-US" b="1" u="sng" dirty="0" smtClean="0">
              <a:latin typeface="Cambria Math" charset="0"/>
              <a:ea typeface="Cambria Math" charset="0"/>
              <a:cs typeface="Cambria Math" charset="0"/>
            </a:endParaRPr>
          </a:p>
          <a:p>
            <a:r>
              <a:rPr lang="en-US" b="1" u="sng" dirty="0" smtClean="0">
                <a:latin typeface="Cambria Math" charset="0"/>
                <a:ea typeface="Cambria Math" charset="0"/>
                <a:cs typeface="Cambria Math" charset="0"/>
              </a:rPr>
              <a:t>Results:</a:t>
            </a:r>
            <a:endParaRPr lang="en-US" dirty="0" smtClean="0">
              <a:latin typeface="Cambria Math" charset="0"/>
              <a:ea typeface="Cambria Math" charset="0"/>
              <a:cs typeface="Cambria Math" charset="0"/>
            </a:endParaRPr>
          </a:p>
          <a:p>
            <a:pPr marL="342900" indent="-342900">
              <a:buFont typeface="Arial" charset="0"/>
              <a:buChar char="•"/>
            </a:pPr>
            <a:r>
              <a:rPr lang="en-US" sz="1400" dirty="0" smtClean="0">
                <a:latin typeface="Cambria Math" charset="0"/>
                <a:ea typeface="Cambria Math" charset="0"/>
                <a:cs typeface="Cambria Math" charset="0"/>
              </a:rPr>
              <a:t>Utilization rate of the resupply ships is maxed with a 50% reduction in the quantity of resupply ships available. </a:t>
            </a:r>
          </a:p>
          <a:p>
            <a:endParaRPr lang="en-US" sz="1400" dirty="0" smtClean="0">
              <a:latin typeface="Cambria Math" charset="0"/>
              <a:ea typeface="Cambria Math" charset="0"/>
              <a:cs typeface="Cambria Math" charset="0"/>
            </a:endParaRPr>
          </a:p>
          <a:p>
            <a:pPr marL="342900" indent="-342900">
              <a:buFont typeface="Arial" charset="0"/>
              <a:buChar char="•"/>
            </a:pPr>
            <a:r>
              <a:rPr lang="en-US" sz="1400" dirty="0" smtClean="0">
                <a:latin typeface="Cambria Math" charset="0"/>
                <a:ea typeface="Cambria Math" charset="0"/>
                <a:cs typeface="Cambria Math" charset="0"/>
              </a:rPr>
              <a:t>On station time of the surface ships remain constant with Delivery Boy Refueling, giving 10% to 15% improvement over Gas Station Refueling. </a:t>
            </a:r>
          </a:p>
          <a:p>
            <a:pPr marL="342900" indent="-342900">
              <a:buFont typeface="Arial" charset="0"/>
              <a:buChar char="•"/>
            </a:pPr>
            <a:endParaRPr lang="en-US" sz="1400" dirty="0">
              <a:latin typeface="Cambria Math" charset="0"/>
              <a:ea typeface="Cambria Math" charset="0"/>
              <a:cs typeface="Cambria Math" charset="0"/>
            </a:endParaRPr>
          </a:p>
          <a:p>
            <a:pPr marL="342900" indent="-342900">
              <a:buFont typeface="Arial" charset="0"/>
              <a:buChar char="•"/>
            </a:pPr>
            <a:r>
              <a:rPr lang="en-US" sz="1400" dirty="0" smtClean="0">
                <a:latin typeface="Cambria Math" charset="0"/>
                <a:ea typeface="Cambria Math" charset="0"/>
                <a:cs typeface="Cambria Math" charset="0"/>
              </a:rPr>
              <a:t>Increased risk: </a:t>
            </a:r>
          </a:p>
          <a:p>
            <a:pPr marL="800100" lvl="1" indent="-342900">
              <a:buFont typeface="Arial" charset="0"/>
              <a:buChar char="•"/>
            </a:pPr>
            <a:r>
              <a:rPr lang="en-US" sz="1400" dirty="0" smtClean="0">
                <a:latin typeface="Cambria Math" charset="0"/>
                <a:ea typeface="Cambria Math" charset="0"/>
                <a:cs typeface="Cambria Math" charset="0"/>
              </a:rPr>
              <a:t>1 x T-AKE and 1 x T-AOE lost in Case 1 </a:t>
            </a:r>
          </a:p>
          <a:p>
            <a:pPr marL="800100" lvl="1" indent="-342900">
              <a:buFont typeface="Arial" charset="0"/>
              <a:buChar char="•"/>
            </a:pPr>
            <a:r>
              <a:rPr lang="en-US" sz="1400" dirty="0" smtClean="0">
                <a:latin typeface="Cambria Math" charset="0"/>
                <a:ea typeface="Cambria Math" charset="0"/>
                <a:cs typeface="Cambria Math" charset="0"/>
              </a:rPr>
              <a:t>1 x T-AKE lost in Case 2</a:t>
            </a:r>
          </a:p>
          <a:p>
            <a:pPr lvl="1"/>
            <a:endParaRPr lang="en-US" sz="1400" dirty="0">
              <a:latin typeface="Cambria Math" charset="0"/>
              <a:ea typeface="Cambria Math" charset="0"/>
              <a:cs typeface="Cambria Math" charset="0"/>
            </a:endParaRPr>
          </a:p>
          <a:p>
            <a:pPr marL="342900" indent="-342900">
              <a:buFont typeface="Arial" charset="0"/>
              <a:buChar char="•"/>
            </a:pPr>
            <a:r>
              <a:rPr lang="en-US" sz="1400" dirty="0" smtClean="0">
                <a:latin typeface="Cambria Math" charset="0"/>
                <a:ea typeface="Cambria Math" charset="0"/>
                <a:cs typeface="Cambria Math" charset="0"/>
              </a:rPr>
              <a:t>Average wait time for resupply:</a:t>
            </a:r>
          </a:p>
          <a:p>
            <a:pPr marL="800100" lvl="1" indent="-342900">
              <a:buFont typeface="Arial" charset="0"/>
              <a:buChar char="•"/>
            </a:pPr>
            <a:r>
              <a:rPr lang="en-US" sz="1400" i="1" dirty="0" smtClean="0">
                <a:latin typeface="Cambria Math" charset="0"/>
                <a:ea typeface="Cambria Math" charset="0"/>
                <a:cs typeface="Cambria Math" charset="0"/>
              </a:rPr>
              <a:t>Case 1</a:t>
            </a:r>
            <a:r>
              <a:rPr lang="en-US" sz="1400" dirty="0" smtClean="0">
                <a:latin typeface="Cambria Math" charset="0"/>
                <a:ea typeface="Cambria Math" charset="0"/>
                <a:cs typeface="Cambria Math" charset="0"/>
              </a:rPr>
              <a:t>: 125.3 </a:t>
            </a:r>
            <a:r>
              <a:rPr lang="en-US" sz="1400" dirty="0" err="1" smtClean="0">
                <a:latin typeface="Cambria Math" charset="0"/>
                <a:ea typeface="Cambria Math" charset="0"/>
                <a:cs typeface="Cambria Math" charset="0"/>
              </a:rPr>
              <a:t>hrs</a:t>
            </a:r>
            <a:r>
              <a:rPr lang="en-US" sz="1400" dirty="0" smtClean="0">
                <a:latin typeface="Cambria Math" charset="0"/>
                <a:ea typeface="Cambria Math" charset="0"/>
                <a:cs typeface="Cambria Math" charset="0"/>
              </a:rPr>
              <a:t> (5.22 days)</a:t>
            </a:r>
          </a:p>
          <a:p>
            <a:pPr marL="800100" lvl="1" indent="-342900">
              <a:buFont typeface="Arial" charset="0"/>
              <a:buChar char="•"/>
            </a:pPr>
            <a:r>
              <a:rPr lang="en-US" sz="1400" i="1" dirty="0" smtClean="0">
                <a:latin typeface="Cambria Math" charset="0"/>
                <a:ea typeface="Cambria Math" charset="0"/>
                <a:cs typeface="Cambria Math" charset="0"/>
              </a:rPr>
              <a:t>Case 2</a:t>
            </a:r>
            <a:r>
              <a:rPr lang="en-US" sz="1400" dirty="0" smtClean="0">
                <a:latin typeface="Cambria Math" charset="0"/>
                <a:ea typeface="Cambria Math" charset="0"/>
                <a:cs typeface="Cambria Math" charset="0"/>
              </a:rPr>
              <a:t>: 27.3 </a:t>
            </a:r>
            <a:r>
              <a:rPr lang="en-US" sz="1400" dirty="0" err="1" smtClean="0">
                <a:latin typeface="Cambria Math" charset="0"/>
                <a:ea typeface="Cambria Math" charset="0"/>
                <a:cs typeface="Cambria Math" charset="0"/>
              </a:rPr>
              <a:t>hrs</a:t>
            </a:r>
            <a:r>
              <a:rPr lang="en-US" sz="1400" dirty="0" smtClean="0">
                <a:latin typeface="Cambria Math" charset="0"/>
                <a:ea typeface="Cambria Math" charset="0"/>
                <a:cs typeface="Cambria Math" charset="0"/>
              </a:rPr>
              <a:t> (1.14 days)</a:t>
            </a:r>
          </a:p>
          <a:p>
            <a:pPr marL="800100" lvl="1" indent="-342900">
              <a:buFont typeface="Arial" charset="0"/>
              <a:buChar char="•"/>
            </a:pPr>
            <a:r>
              <a:rPr lang="en-US" sz="1400" i="1" dirty="0" smtClean="0">
                <a:latin typeface="Cambria Math" charset="0"/>
                <a:ea typeface="Cambria Math" charset="0"/>
                <a:cs typeface="Cambria Math" charset="0"/>
              </a:rPr>
              <a:t>Case 3</a:t>
            </a:r>
            <a:r>
              <a:rPr lang="en-US" sz="1400" dirty="0" smtClean="0">
                <a:latin typeface="Cambria Math" charset="0"/>
                <a:ea typeface="Cambria Math" charset="0"/>
                <a:cs typeface="Cambria Math" charset="0"/>
              </a:rPr>
              <a:t>: 22.5 </a:t>
            </a:r>
            <a:r>
              <a:rPr lang="en-US" sz="1400" dirty="0" err="1" smtClean="0">
                <a:latin typeface="Cambria Math" charset="0"/>
                <a:ea typeface="Cambria Math" charset="0"/>
                <a:cs typeface="Cambria Math" charset="0"/>
              </a:rPr>
              <a:t>hrs</a:t>
            </a:r>
            <a:r>
              <a:rPr lang="en-US" sz="1400" dirty="0" smtClean="0">
                <a:latin typeface="Cambria Math" charset="0"/>
                <a:ea typeface="Cambria Math" charset="0"/>
                <a:cs typeface="Cambria Math" charset="0"/>
              </a:rPr>
              <a:t> (0.94 days</a:t>
            </a:r>
            <a:endParaRPr lang="en-US" sz="1400" dirty="0" smtClean="0">
              <a:latin typeface="Cambria"/>
              <a:cs typeface="Cambria"/>
            </a:endParaRPr>
          </a:p>
          <a:p>
            <a:endParaRPr lang="en-US" sz="1600" dirty="0" smtClean="0">
              <a:latin typeface="Cambria"/>
              <a:cs typeface="Cambria"/>
            </a:endParaRPr>
          </a:p>
        </p:txBody>
      </p:sp>
      <p:graphicFrame>
        <p:nvGraphicFramePr>
          <p:cNvPr id="6" name="Table 5"/>
          <p:cNvGraphicFramePr>
            <a:graphicFrameLocks noGrp="1"/>
          </p:cNvGraphicFramePr>
          <p:nvPr>
            <p:extLst>
              <p:ext uri="{D42A27DB-BD31-4B8C-83A1-F6EECF244321}">
                <p14:modId xmlns:p14="http://schemas.microsoft.com/office/powerpoint/2010/main" val="3642873238"/>
              </p:ext>
            </p:extLst>
          </p:nvPr>
        </p:nvGraphicFramePr>
        <p:xfrm>
          <a:off x="835295" y="1355306"/>
          <a:ext cx="5651499" cy="1302376"/>
        </p:xfrm>
        <a:graphic>
          <a:graphicData uri="http://schemas.openxmlformats.org/drawingml/2006/table">
            <a:tbl>
              <a:tblPr firstRow="1" bandRow="1">
                <a:tableStyleId>{9DCAF9ED-07DC-4A11-8D7F-57B35C25682E}</a:tableStyleId>
              </a:tblPr>
              <a:tblGrid>
                <a:gridCol w="3235087"/>
                <a:gridCol w="871493"/>
                <a:gridCol w="792266"/>
                <a:gridCol w="752653"/>
              </a:tblGrid>
              <a:tr h="440250">
                <a:tc>
                  <a:txBody>
                    <a:bodyPr/>
                    <a:lstStyle/>
                    <a:p>
                      <a:endParaRPr lang="en-US" sz="10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a:t>
                      </a:r>
                      <a:r>
                        <a:rPr lang="en-US" sz="1200" baseline="0" dirty="0" smtClean="0">
                          <a:latin typeface="Cambria Math" charset="0"/>
                          <a:ea typeface="Cambria Math" charset="0"/>
                          <a:cs typeface="Cambria Math" charset="0"/>
                        </a:rPr>
                        <a:t> # 1</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2</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3</a:t>
                      </a:r>
                      <a:endParaRPr lang="en-US" sz="1200" dirty="0">
                        <a:latin typeface="Cambria Math" charset="0"/>
                        <a:ea typeface="Cambria Math" charset="0"/>
                        <a:cs typeface="Cambria Math" charset="0"/>
                      </a:endParaRPr>
                    </a:p>
                  </a:txBody>
                  <a:tcPr anchor="ctr"/>
                </a:tc>
              </a:tr>
              <a:tr h="431063">
                <a:tc>
                  <a:txBody>
                    <a:bodyPr/>
                    <a:lstStyle/>
                    <a:p>
                      <a:pPr algn="ctr"/>
                      <a:r>
                        <a:rPr lang="en-US" sz="1400" dirty="0" smtClean="0">
                          <a:latin typeface="Cambria Math" charset="0"/>
                          <a:ea typeface="Cambria Math" charset="0"/>
                          <a:cs typeface="Cambria Math" charset="0"/>
                        </a:rPr>
                        <a:t>Fast Support Combat Ship (T-AOE)</a:t>
                      </a: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r h="431063">
                <a:tc>
                  <a:txBody>
                    <a:bodyPr/>
                    <a:lstStyle/>
                    <a:p>
                      <a:pPr algn="ctr"/>
                      <a:r>
                        <a:rPr lang="en-US" sz="1400" dirty="0" smtClean="0">
                          <a:latin typeface="Cambria Math" charset="0"/>
                          <a:ea typeface="Cambria Math" charset="0"/>
                          <a:cs typeface="Cambria Math" charset="0"/>
                        </a:rPr>
                        <a:t>Lewis and Clark (T-AKE) </a:t>
                      </a: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bl>
          </a:graphicData>
        </a:graphic>
      </p:graphicFrame>
      <p:sp>
        <p:nvSpPr>
          <p:cNvPr id="7" name="TextBox 6"/>
          <p:cNvSpPr txBox="1"/>
          <p:nvPr/>
        </p:nvSpPr>
        <p:spPr>
          <a:xfrm>
            <a:off x="762001" y="858212"/>
            <a:ext cx="5537200" cy="400110"/>
          </a:xfrm>
          <a:prstGeom prst="rect">
            <a:avLst/>
          </a:prstGeom>
          <a:noFill/>
        </p:spPr>
        <p:txBody>
          <a:bodyPr wrap="square" rtlCol="0">
            <a:spAutoFit/>
          </a:bodyPr>
          <a:lstStyle/>
          <a:p>
            <a:r>
              <a:rPr lang="en-US" sz="2000" b="1" u="sng" dirty="0">
                <a:latin typeface="Cambria Math" charset="0"/>
                <a:ea typeface="Cambria Math" charset="0"/>
                <a:cs typeface="Cambria Math" charset="0"/>
              </a:rPr>
              <a:t>Variation of Supply Ships</a:t>
            </a:r>
          </a:p>
        </p:txBody>
      </p:sp>
      <p:graphicFrame>
        <p:nvGraphicFramePr>
          <p:cNvPr id="8" name="Chart 7"/>
          <p:cNvGraphicFramePr>
            <a:graphicFrameLocks/>
          </p:cNvGraphicFramePr>
          <p:nvPr>
            <p:extLst>
              <p:ext uri="{D42A27DB-BD31-4B8C-83A1-F6EECF244321}">
                <p14:modId xmlns:p14="http://schemas.microsoft.com/office/powerpoint/2010/main" val="693131436"/>
              </p:ext>
            </p:extLst>
          </p:nvPr>
        </p:nvGraphicFramePr>
        <p:xfrm>
          <a:off x="6797405" y="877375"/>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p:cNvGraphicFramePr>
            <a:graphicFrameLocks/>
          </p:cNvGraphicFramePr>
          <p:nvPr>
            <p:extLst>
              <p:ext uri="{D42A27DB-BD31-4B8C-83A1-F6EECF244321}">
                <p14:modId xmlns:p14="http://schemas.microsoft.com/office/powerpoint/2010/main" val="1508743524"/>
              </p:ext>
            </p:extLst>
          </p:nvPr>
        </p:nvGraphicFramePr>
        <p:xfrm>
          <a:off x="6797405" y="3723250"/>
          <a:ext cx="45720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055986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a:latin typeface="Cambria"/>
                <a:cs typeface="Cambria"/>
              </a:rPr>
              <a:t>Simulation Scenario #3: Delivery Boy Refueling with CLF-5000</a:t>
            </a:r>
          </a:p>
        </p:txBody>
      </p:sp>
      <p:sp>
        <p:nvSpPr>
          <p:cNvPr id="3" name="Slide Number Placeholder 2"/>
          <p:cNvSpPr>
            <a:spLocks noGrp="1"/>
          </p:cNvSpPr>
          <p:nvPr>
            <p:ph type="sldNum" sz="quarter" idx="12"/>
          </p:nvPr>
        </p:nvSpPr>
        <p:spPr/>
        <p:txBody>
          <a:bodyPr/>
          <a:lstStyle/>
          <a:p>
            <a:fld id="{8A58428C-0B70-EB4A-A8D8-207AA729FC32}" type="slidenum">
              <a:rPr lang="en-US" smtClean="0"/>
              <a:t>16</a:t>
            </a:fld>
            <a:endParaRPr lang="en-US"/>
          </a:p>
        </p:txBody>
      </p:sp>
      <p:sp>
        <p:nvSpPr>
          <p:cNvPr id="5" name="TextBox 4"/>
          <p:cNvSpPr txBox="1"/>
          <p:nvPr/>
        </p:nvSpPr>
        <p:spPr>
          <a:xfrm>
            <a:off x="799124" y="887748"/>
            <a:ext cx="6288692" cy="4770537"/>
          </a:xfrm>
          <a:prstGeom prst="rect">
            <a:avLst/>
          </a:prstGeom>
          <a:noFill/>
        </p:spPr>
        <p:txBody>
          <a:bodyPr wrap="square" rtlCol="0">
            <a:spAutoFit/>
          </a:bodyPr>
          <a:lstStyle/>
          <a:p>
            <a:r>
              <a:rPr lang="en-US" sz="1600" u="sng" dirty="0">
                <a:latin typeface="Cambria Math" charset="0"/>
                <a:ea typeface="Cambria Math" charset="0"/>
                <a:cs typeface="Cambria Math" charset="0"/>
              </a:rPr>
              <a:t>Concept of Support - </a:t>
            </a:r>
            <a:r>
              <a:rPr lang="en-US" sz="1600" b="1" u="sng" dirty="0">
                <a:latin typeface="Cambria Math" charset="0"/>
                <a:ea typeface="Cambria Math" charset="0"/>
                <a:cs typeface="Cambria Math" charset="0"/>
              </a:rPr>
              <a:t>Delivery Boy Refueling </a:t>
            </a:r>
            <a:r>
              <a:rPr lang="en-US" sz="1600" u="sng" dirty="0" smtClean="0">
                <a:latin typeface="Cambria Math" charset="0"/>
                <a:ea typeface="Cambria Math" charset="0"/>
                <a:cs typeface="Cambria Math" charset="0"/>
              </a:rPr>
              <a:t>: </a:t>
            </a:r>
            <a:endParaRPr lang="en-US" sz="1600" u="sng" dirty="0">
              <a:latin typeface="Cambria Math" charset="0"/>
              <a:ea typeface="Cambria Math" charset="0"/>
              <a:cs typeface="Cambria Math" charset="0"/>
            </a:endParaRPr>
          </a:p>
          <a:p>
            <a:pPr marL="285750" indent="-285750">
              <a:buFont typeface="Arial"/>
              <a:buChar char="•"/>
            </a:pPr>
            <a:r>
              <a:rPr lang="en-US" sz="1600" dirty="0" smtClean="0">
                <a:latin typeface="Cambria Math" charset="0"/>
                <a:ea typeface="Cambria Math" charset="0"/>
                <a:cs typeface="Cambria Math" charset="0"/>
              </a:rPr>
              <a:t>Resupply </a:t>
            </a:r>
            <a:r>
              <a:rPr lang="en-US" sz="1600" dirty="0">
                <a:latin typeface="Cambria Math" charset="0"/>
                <a:ea typeface="Cambria Math" charset="0"/>
                <a:cs typeface="Cambria Math" charset="0"/>
              </a:rPr>
              <a:t>ships travel to surface ship locations inside the AOR for refueling and rearming </a:t>
            </a:r>
            <a:endParaRPr lang="en-US" sz="1600" dirty="0" smtClean="0">
              <a:latin typeface="Cambria Math" charset="0"/>
              <a:ea typeface="Cambria Math" charset="0"/>
              <a:cs typeface="Cambria Math" charset="0"/>
            </a:endParaRPr>
          </a:p>
          <a:p>
            <a:pPr marL="742950" lvl="1" indent="-285750">
              <a:buFont typeface="Arial"/>
              <a:buChar char="•"/>
            </a:pPr>
            <a:r>
              <a:rPr lang="en-US" sz="1600" dirty="0" smtClean="0">
                <a:latin typeface="Cambria Math" charset="0"/>
                <a:ea typeface="Cambria Math" charset="0"/>
                <a:cs typeface="Cambria Math" charset="0"/>
              </a:rPr>
              <a:t>Wartime operations</a:t>
            </a:r>
          </a:p>
          <a:p>
            <a:pPr marL="285750" indent="-285750">
              <a:buFont typeface="Arial"/>
              <a:buChar char="•"/>
            </a:pPr>
            <a:endParaRPr lang="en-US" sz="1600" dirty="0">
              <a:latin typeface="Cambria Math" charset="0"/>
              <a:ea typeface="Cambria Math" charset="0"/>
              <a:cs typeface="Cambria Math" charset="0"/>
            </a:endParaRPr>
          </a:p>
          <a:p>
            <a:pPr marL="285750" indent="-285750">
              <a:buFont typeface="Arial"/>
              <a:buChar char="•"/>
            </a:pPr>
            <a:r>
              <a:rPr lang="en-US" sz="1600" dirty="0">
                <a:latin typeface="Cambria Math" charset="0"/>
                <a:ea typeface="Cambria Math" charset="0"/>
                <a:cs typeface="Cambria Math" charset="0"/>
              </a:rPr>
              <a:t>Variation of </a:t>
            </a:r>
            <a:r>
              <a:rPr lang="en-US" sz="1600" dirty="0" smtClean="0">
                <a:latin typeface="Cambria Math" charset="0"/>
                <a:ea typeface="Cambria Math" charset="0"/>
                <a:cs typeface="Cambria Math" charset="0"/>
              </a:rPr>
              <a:t>platforms</a:t>
            </a:r>
            <a:endParaRPr lang="en-US" sz="1600" dirty="0">
              <a:latin typeface="Cambria Math" charset="0"/>
              <a:ea typeface="Cambria Math" charset="0"/>
              <a:cs typeface="Cambria Math" charset="0"/>
            </a:endParaRPr>
          </a:p>
          <a:p>
            <a:pPr marL="742950" lvl="2" indent="-285750">
              <a:buFont typeface="Arial"/>
              <a:buChar char="•"/>
            </a:pPr>
            <a:r>
              <a:rPr lang="en-US" sz="1600" dirty="0">
                <a:latin typeface="Cambria Math" charset="0"/>
                <a:ea typeface="Cambria Math" charset="0"/>
                <a:cs typeface="Cambria Math" charset="0"/>
              </a:rPr>
              <a:t>Fast Support Combat Ship (T-AOE) &amp; </a:t>
            </a:r>
          </a:p>
          <a:p>
            <a:pPr marL="742950" lvl="2" indent="-285750">
              <a:buFont typeface="Arial"/>
              <a:buChar char="•"/>
            </a:pPr>
            <a:r>
              <a:rPr lang="en-US" sz="1600" dirty="0" smtClean="0">
                <a:latin typeface="Cambria Math" charset="0"/>
                <a:ea typeface="Cambria Math" charset="0"/>
                <a:cs typeface="Cambria Math" charset="0"/>
              </a:rPr>
              <a:t>Lewis and Clark (</a:t>
            </a:r>
            <a:r>
              <a:rPr lang="en-US" sz="1600" dirty="0">
                <a:latin typeface="Cambria Math" charset="0"/>
                <a:ea typeface="Cambria Math" charset="0"/>
                <a:cs typeface="Cambria Math" charset="0"/>
              </a:rPr>
              <a:t>T-AKE) </a:t>
            </a:r>
            <a:endParaRPr lang="en-US" sz="1600" dirty="0" smtClean="0">
              <a:latin typeface="Cambria Math" charset="0"/>
              <a:ea typeface="Cambria Math" charset="0"/>
              <a:cs typeface="Cambria Math" charset="0"/>
            </a:endParaRPr>
          </a:p>
          <a:p>
            <a:pPr marL="742950" lvl="2" indent="-285750">
              <a:buFont typeface="Arial"/>
              <a:buChar char="•"/>
            </a:pPr>
            <a:r>
              <a:rPr lang="en-US" sz="1600" dirty="0">
                <a:latin typeface="Cambria Math" charset="0"/>
                <a:ea typeface="Cambria Math" charset="0"/>
                <a:cs typeface="Cambria Math" charset="0"/>
              </a:rPr>
              <a:t>Combat Logistics Ship(CLS-5000</a:t>
            </a:r>
            <a:r>
              <a:rPr lang="en-US" sz="1600" dirty="0" smtClean="0">
                <a:latin typeface="Cambria Math" charset="0"/>
                <a:ea typeface="Cambria Math" charset="0"/>
                <a:cs typeface="Cambria Math" charset="0"/>
              </a:rPr>
              <a:t>)</a:t>
            </a:r>
          </a:p>
          <a:p>
            <a:pPr marL="742950" lvl="2" indent="-285750">
              <a:buFont typeface="Arial"/>
              <a:buChar char="•"/>
            </a:pPr>
            <a:endParaRPr lang="en-US" sz="1600" dirty="0">
              <a:latin typeface="Cambria Math" charset="0"/>
              <a:ea typeface="Cambria Math" charset="0"/>
              <a:cs typeface="Cambria Math" charset="0"/>
            </a:endParaRPr>
          </a:p>
          <a:p>
            <a:r>
              <a:rPr lang="en-US" sz="1600" u="sng" dirty="0" smtClean="0">
                <a:latin typeface="Cambria Math" charset="0"/>
                <a:ea typeface="Cambria Math" charset="0"/>
                <a:cs typeface="Cambria Math" charset="0"/>
              </a:rPr>
              <a:t>Assumptions</a:t>
            </a:r>
            <a:r>
              <a:rPr lang="en-US" sz="1600" u="sng" dirty="0">
                <a:latin typeface="Cambria Math" charset="0"/>
                <a:ea typeface="Cambria Math" charset="0"/>
                <a:cs typeface="Cambria Math" charset="0"/>
              </a:rPr>
              <a:t>: </a:t>
            </a:r>
            <a:endParaRPr lang="en-US" sz="1600" dirty="0">
              <a:latin typeface="Cambria Math" charset="0"/>
              <a:ea typeface="Cambria Math" charset="0"/>
              <a:cs typeface="Cambria Math" charset="0"/>
            </a:endParaRPr>
          </a:p>
          <a:p>
            <a:pPr marL="285750" indent="-285750">
              <a:buFont typeface="Arial"/>
              <a:buChar char="•"/>
            </a:pPr>
            <a:r>
              <a:rPr lang="en-US" sz="1600" dirty="0">
                <a:latin typeface="Cambria Math" charset="0"/>
                <a:ea typeface="Cambria Math" charset="0"/>
                <a:cs typeface="Cambria Math" charset="0"/>
              </a:rPr>
              <a:t>Surface ships are scheduled for resupply every 48 to 72 hours (</a:t>
            </a:r>
            <a:r>
              <a:rPr lang="en-US" sz="1600" dirty="0" smtClean="0">
                <a:latin typeface="Cambria Math" charset="0"/>
                <a:ea typeface="Cambria Math" charset="0"/>
                <a:cs typeface="Cambria Math" charset="0"/>
              </a:rPr>
              <a:t>increased </a:t>
            </a:r>
            <a:r>
              <a:rPr lang="en-US" sz="1600" dirty="0">
                <a:latin typeface="Cambria Math" charset="0"/>
                <a:ea typeface="Cambria Math" charset="0"/>
                <a:cs typeface="Cambria Math" charset="0"/>
              </a:rPr>
              <a:t>operational tempo</a:t>
            </a:r>
            <a:r>
              <a:rPr lang="en-US" sz="1600" dirty="0" smtClean="0">
                <a:latin typeface="Cambria Math" charset="0"/>
                <a:ea typeface="Cambria Math" charset="0"/>
                <a:cs typeface="Cambria Math" charset="0"/>
              </a:rPr>
              <a:t>)</a:t>
            </a:r>
          </a:p>
          <a:p>
            <a:pPr marL="285750" indent="-285750">
              <a:buFont typeface="Arial"/>
              <a:buChar char="•"/>
            </a:pPr>
            <a:endParaRPr lang="en-US" sz="1600" dirty="0">
              <a:latin typeface="Cambria Math" charset="0"/>
              <a:ea typeface="Cambria Math" charset="0"/>
              <a:cs typeface="Cambria Math" charset="0"/>
            </a:endParaRPr>
          </a:p>
          <a:p>
            <a:pPr marL="285750" indent="-285750">
              <a:buFont typeface="Arial"/>
              <a:buChar char="•"/>
            </a:pPr>
            <a:r>
              <a:rPr lang="en-US" sz="1600" dirty="0">
                <a:latin typeface="Cambria Math" charset="0"/>
                <a:ea typeface="Cambria Math" charset="0"/>
                <a:cs typeface="Cambria Math" charset="0"/>
              </a:rPr>
              <a:t>Resupply ships are placed in a circulation model with a half leg survivability </a:t>
            </a:r>
            <a:r>
              <a:rPr lang="en-US" sz="1600" dirty="0" smtClean="0">
                <a:latin typeface="Cambria Math" charset="0"/>
                <a:ea typeface="Cambria Math" charset="0"/>
                <a:cs typeface="Cambria Math" charset="0"/>
              </a:rPr>
              <a:t>dependent on distance to surface ship (table below)</a:t>
            </a:r>
          </a:p>
          <a:p>
            <a:pPr marL="285750" indent="-285750">
              <a:buFont typeface="Arial"/>
              <a:buChar char="•"/>
            </a:pPr>
            <a:endParaRPr lang="en-US" sz="1600" dirty="0">
              <a:latin typeface="Cambria Math" charset="0"/>
              <a:ea typeface="Cambria Math" charset="0"/>
              <a:cs typeface="Cambria Math" charset="0"/>
            </a:endParaRPr>
          </a:p>
          <a:p>
            <a:pPr marL="285750" indent="-285750">
              <a:buFont typeface="Arial"/>
              <a:buChar char="•"/>
            </a:pPr>
            <a:r>
              <a:rPr lang="en-US" sz="1600" dirty="0" smtClean="0">
                <a:latin typeface="Cambria Math" charset="0"/>
                <a:ea typeface="Cambria Math" charset="0"/>
                <a:cs typeface="Cambria Math" charset="0"/>
              </a:rPr>
              <a:t>Refueling </a:t>
            </a:r>
            <a:r>
              <a:rPr lang="en-US" sz="1600" dirty="0">
                <a:latin typeface="Cambria Math" charset="0"/>
                <a:ea typeface="Cambria Math" charset="0"/>
                <a:cs typeface="Cambria Math" charset="0"/>
              </a:rPr>
              <a:t>ships are escorted by LCS’s</a:t>
            </a:r>
          </a:p>
          <a:p>
            <a:pPr marL="285750" indent="-285750">
              <a:buFont typeface="Arial"/>
              <a:buChar char="•"/>
            </a:pPr>
            <a:endParaRPr lang="en-US" sz="1600" dirty="0"/>
          </a:p>
        </p:txBody>
      </p:sp>
      <p:graphicFrame>
        <p:nvGraphicFramePr>
          <p:cNvPr id="7" name="Table 6"/>
          <p:cNvGraphicFramePr>
            <a:graphicFrameLocks noGrp="1"/>
          </p:cNvGraphicFramePr>
          <p:nvPr>
            <p:extLst>
              <p:ext uri="{D42A27DB-BD31-4B8C-83A1-F6EECF244321}">
                <p14:modId xmlns:p14="http://schemas.microsoft.com/office/powerpoint/2010/main" val="830123417"/>
              </p:ext>
            </p:extLst>
          </p:nvPr>
        </p:nvGraphicFramePr>
        <p:xfrm>
          <a:off x="799124" y="5638800"/>
          <a:ext cx="4859300" cy="1143000"/>
        </p:xfrm>
        <a:graphic>
          <a:graphicData uri="http://schemas.openxmlformats.org/drawingml/2006/table">
            <a:tbl>
              <a:tblPr firstRow="1" bandRow="1">
                <a:tableStyleId>{21E4AEA4-8DFA-4A89-87EB-49C32662AFE0}</a:tableStyleId>
              </a:tblPr>
              <a:tblGrid>
                <a:gridCol w="2429650"/>
                <a:gridCol w="2429650"/>
              </a:tblGrid>
              <a:tr h="172125">
                <a:tc>
                  <a:txBody>
                    <a:bodyPr/>
                    <a:lstStyle/>
                    <a:p>
                      <a:pPr algn="ctr"/>
                      <a:r>
                        <a:rPr lang="en-US" sz="900" dirty="0" smtClean="0"/>
                        <a:t>Distance (nm)</a:t>
                      </a:r>
                      <a:endParaRPr lang="en-US" sz="900" b="1" dirty="0">
                        <a:latin typeface="Cambria"/>
                        <a:cs typeface="Cambria"/>
                      </a:endParaRPr>
                    </a:p>
                  </a:txBody>
                  <a:tcPr/>
                </a:tc>
                <a:tc>
                  <a:txBody>
                    <a:bodyPr/>
                    <a:lstStyle/>
                    <a:p>
                      <a:pPr algn="ctr"/>
                      <a:r>
                        <a:rPr lang="en-US" sz="900" dirty="0" smtClean="0"/>
                        <a:t>Half</a:t>
                      </a:r>
                      <a:r>
                        <a:rPr lang="en-US" sz="900" baseline="0" dirty="0" smtClean="0"/>
                        <a:t> Leg Survivability</a:t>
                      </a:r>
                      <a:endParaRPr lang="en-US" sz="900" b="1" dirty="0">
                        <a:latin typeface="Cambria"/>
                        <a:cs typeface="Cambria"/>
                      </a:endParaRPr>
                    </a:p>
                  </a:txBody>
                  <a:tcPr/>
                </a:tc>
              </a:tr>
              <a:tr h="172125">
                <a:tc>
                  <a:txBody>
                    <a:bodyPr/>
                    <a:lstStyle/>
                    <a:p>
                      <a:pPr algn="ctr"/>
                      <a:r>
                        <a:rPr lang="en-US" sz="900" dirty="0" smtClean="0">
                          <a:latin typeface="Cambria"/>
                          <a:cs typeface="Cambria"/>
                        </a:rPr>
                        <a:t>distance&lt;500</a:t>
                      </a:r>
                      <a:endParaRPr lang="en-US" sz="900" dirty="0">
                        <a:latin typeface="Cambria"/>
                        <a:cs typeface="Cambria"/>
                      </a:endParaRPr>
                    </a:p>
                  </a:txBody>
                  <a:tcPr/>
                </a:tc>
                <a:tc>
                  <a:txBody>
                    <a:bodyPr/>
                    <a:lstStyle/>
                    <a:p>
                      <a:pPr algn="ctr"/>
                      <a:r>
                        <a:rPr lang="en-US" sz="900" dirty="0" smtClean="0"/>
                        <a:t>0.98</a:t>
                      </a:r>
                      <a:endParaRPr lang="en-US" sz="900" dirty="0">
                        <a:latin typeface="Cambria"/>
                        <a:cs typeface="Cambria"/>
                      </a:endParaRPr>
                    </a:p>
                  </a:txBody>
                  <a:tcPr/>
                </a:tc>
              </a:tr>
              <a:tr h="172125">
                <a:tc>
                  <a:txBody>
                    <a:bodyPr/>
                    <a:lstStyle/>
                    <a:p>
                      <a:pPr algn="ctr"/>
                      <a:r>
                        <a:rPr lang="en-US" sz="900" dirty="0" smtClean="0">
                          <a:latin typeface="Cambria"/>
                          <a:cs typeface="Cambria"/>
                        </a:rPr>
                        <a:t>500&lt;=distance&lt;1000</a:t>
                      </a:r>
                      <a:endParaRPr lang="en-US" sz="900" dirty="0">
                        <a:latin typeface="Cambria"/>
                        <a:cs typeface="Cambria"/>
                      </a:endParaRPr>
                    </a:p>
                  </a:txBody>
                  <a:tcPr/>
                </a:tc>
                <a:tc>
                  <a:txBody>
                    <a:bodyPr/>
                    <a:lstStyle/>
                    <a:p>
                      <a:pPr algn="ctr"/>
                      <a:r>
                        <a:rPr lang="en-US" sz="900" dirty="0" smtClean="0"/>
                        <a:t>0.96</a:t>
                      </a:r>
                      <a:endParaRPr lang="en-US" sz="900" dirty="0">
                        <a:latin typeface="Cambria"/>
                        <a:cs typeface="Cambria"/>
                      </a:endParaRPr>
                    </a:p>
                  </a:txBody>
                  <a:tcPr/>
                </a:tc>
              </a:tr>
              <a:tr h="172125">
                <a:tc>
                  <a:txBody>
                    <a:bodyPr/>
                    <a:lstStyle/>
                    <a:p>
                      <a:pPr algn="ctr"/>
                      <a:r>
                        <a:rPr lang="en-US" sz="900" dirty="0" smtClean="0">
                          <a:latin typeface="Cambria"/>
                          <a:cs typeface="Cambria"/>
                        </a:rPr>
                        <a:t>1000&lt;=distance&lt;1500</a:t>
                      </a:r>
                      <a:endParaRPr lang="en-US" sz="900" dirty="0">
                        <a:latin typeface="Cambria"/>
                        <a:cs typeface="Cambria"/>
                      </a:endParaRPr>
                    </a:p>
                  </a:txBody>
                  <a:tcPr/>
                </a:tc>
                <a:tc>
                  <a:txBody>
                    <a:bodyPr/>
                    <a:lstStyle/>
                    <a:p>
                      <a:pPr algn="ctr"/>
                      <a:r>
                        <a:rPr lang="en-US" sz="900" dirty="0" smtClean="0"/>
                        <a:t>0.94</a:t>
                      </a:r>
                      <a:endParaRPr lang="en-US" sz="900" dirty="0">
                        <a:latin typeface="Cambria"/>
                        <a:cs typeface="Cambria"/>
                      </a:endParaRPr>
                    </a:p>
                  </a:txBody>
                  <a:tcPr/>
                </a:tc>
              </a:tr>
              <a:tr h="206848">
                <a:tc>
                  <a:txBody>
                    <a:bodyPr/>
                    <a:lstStyle/>
                    <a:p>
                      <a:pPr algn="ctr"/>
                      <a:r>
                        <a:rPr lang="en-US" sz="900" dirty="0" smtClean="0">
                          <a:latin typeface="Cambria"/>
                          <a:cs typeface="Cambria"/>
                        </a:rPr>
                        <a:t>1500&lt;=distance</a:t>
                      </a:r>
                      <a:endParaRPr lang="en-US" sz="900" dirty="0">
                        <a:latin typeface="Cambria"/>
                        <a:cs typeface="Cambria"/>
                      </a:endParaRPr>
                    </a:p>
                  </a:txBody>
                  <a:tcPr/>
                </a:tc>
                <a:tc>
                  <a:txBody>
                    <a:bodyPr/>
                    <a:lstStyle/>
                    <a:p>
                      <a:pPr algn="ctr"/>
                      <a:r>
                        <a:rPr lang="en-US" sz="900" dirty="0" smtClean="0"/>
                        <a:t>0.92</a:t>
                      </a:r>
                      <a:endParaRPr lang="en-US" sz="900" dirty="0">
                        <a:latin typeface="Cambria"/>
                        <a:cs typeface="Cambria"/>
                      </a:endParaRPr>
                    </a:p>
                  </a:txBody>
                  <a:tcPr/>
                </a:tc>
              </a:tr>
            </a:tbl>
          </a:graphicData>
        </a:graphic>
      </p:graphicFrame>
      <p:pic>
        <p:nvPicPr>
          <p:cNvPr id="8" name="Picture 7" descr="Case2and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24" y="1137112"/>
            <a:ext cx="4134863" cy="5334814"/>
          </a:xfrm>
          <a:prstGeom prst="rect">
            <a:avLst/>
          </a:prstGeom>
        </p:spPr>
      </p:pic>
    </p:spTree>
    <p:extLst>
      <p:ext uri="{BB962C8B-B14F-4D97-AF65-F5344CB8AC3E}">
        <p14:creationId xmlns:p14="http://schemas.microsoft.com/office/powerpoint/2010/main" val="11687581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a:latin typeface="Cambria"/>
                <a:cs typeface="Cambria"/>
              </a:rPr>
              <a:t>Simulation Scenario #3: Delivery Boy Refueling with CLF-5000</a:t>
            </a:r>
          </a:p>
        </p:txBody>
      </p:sp>
      <p:sp>
        <p:nvSpPr>
          <p:cNvPr id="4" name="Slide Number Placeholder 3"/>
          <p:cNvSpPr>
            <a:spLocks noGrp="1"/>
          </p:cNvSpPr>
          <p:nvPr>
            <p:ph type="sldNum" sz="quarter" idx="12"/>
          </p:nvPr>
        </p:nvSpPr>
        <p:spPr/>
        <p:txBody>
          <a:bodyPr/>
          <a:lstStyle/>
          <a:p>
            <a:fld id="{8A58428C-0B70-EB4A-A8D8-207AA729FC32}" type="slidenum">
              <a:rPr lang="en-US" smtClean="0"/>
              <a:t>17</a:t>
            </a:fld>
            <a:endParaRPr lang="en-US" dirty="0"/>
          </a:p>
        </p:txBody>
      </p:sp>
      <p:sp>
        <p:nvSpPr>
          <p:cNvPr id="5" name="TextBox 4"/>
          <p:cNvSpPr txBox="1"/>
          <p:nvPr/>
        </p:nvSpPr>
        <p:spPr>
          <a:xfrm>
            <a:off x="799123" y="1079390"/>
            <a:ext cx="7298490" cy="4955203"/>
          </a:xfrm>
          <a:prstGeom prst="rect">
            <a:avLst/>
          </a:prstGeom>
          <a:noFill/>
        </p:spPr>
        <p:txBody>
          <a:bodyPr wrap="square" rtlCol="0">
            <a:spAutoFit/>
          </a:bodyPr>
          <a:lstStyle/>
          <a:p>
            <a:r>
              <a:rPr lang="en-US" b="1" u="sng" dirty="0" smtClean="0">
                <a:latin typeface="Cambria"/>
                <a:cs typeface="Cambria"/>
              </a:rPr>
              <a:t>Technical Inject #1: </a:t>
            </a:r>
            <a:r>
              <a:rPr lang="en-US" b="1" i="1" u="sng" dirty="0" smtClean="0">
                <a:latin typeface="Cambria"/>
                <a:cs typeface="Cambria"/>
              </a:rPr>
              <a:t>Combat Logistics Ship(CLF-5000)</a:t>
            </a:r>
            <a:endParaRPr lang="en-US" b="1" i="1" u="sng" dirty="0">
              <a:latin typeface="Cambria"/>
              <a:cs typeface="Cambria"/>
            </a:endParaRPr>
          </a:p>
          <a:p>
            <a:pPr marL="285750" indent="-285750">
              <a:buFont typeface="Arial"/>
              <a:buChar char="•"/>
            </a:pPr>
            <a:r>
              <a:rPr lang="en-US" dirty="0" smtClean="0">
                <a:latin typeface="Cambria"/>
                <a:cs typeface="Cambria"/>
              </a:rPr>
              <a:t>Fuel Storage Capacity: 2900 barrels</a:t>
            </a:r>
          </a:p>
          <a:p>
            <a:pPr marL="285750" indent="-285750">
              <a:buFont typeface="Arial"/>
              <a:buChar char="•"/>
            </a:pPr>
            <a:endParaRPr lang="en-US" dirty="0" smtClean="0">
              <a:latin typeface="Cambria"/>
              <a:cs typeface="Cambria"/>
            </a:endParaRPr>
          </a:p>
          <a:p>
            <a:pPr marL="285750" indent="-285750">
              <a:buFont typeface="Arial"/>
              <a:buChar char="•"/>
            </a:pPr>
            <a:r>
              <a:rPr lang="en-US" dirty="0" smtClean="0">
                <a:latin typeface="Cambria"/>
                <a:cs typeface="Cambria"/>
              </a:rPr>
              <a:t>Ammo Storage Capacity: 500 ST</a:t>
            </a:r>
          </a:p>
          <a:p>
            <a:pPr marL="285750" indent="-285750">
              <a:buFont typeface="Arial"/>
              <a:buChar char="•"/>
            </a:pPr>
            <a:endParaRPr lang="en-US" dirty="0" smtClean="0">
              <a:latin typeface="Cambria"/>
              <a:cs typeface="Cambria"/>
            </a:endParaRPr>
          </a:p>
          <a:p>
            <a:pPr marL="285750" indent="-285750">
              <a:buFont typeface="Arial"/>
              <a:buChar char="•"/>
            </a:pPr>
            <a:r>
              <a:rPr lang="en-US" dirty="0" smtClean="0">
                <a:latin typeface="Cambria"/>
                <a:cs typeface="Cambria"/>
              </a:rPr>
              <a:t>Capable of high speed resupply (max of 35 knots)</a:t>
            </a:r>
            <a:endParaRPr lang="en-US" dirty="0">
              <a:latin typeface="Cambria"/>
              <a:cs typeface="Cambria"/>
            </a:endParaRPr>
          </a:p>
          <a:p>
            <a:endParaRPr lang="en-US" sz="1600" dirty="0">
              <a:latin typeface="Cambria"/>
              <a:cs typeface="Cambria"/>
            </a:endParaRPr>
          </a:p>
          <a:p>
            <a:endParaRPr lang="en-US" sz="1600" dirty="0" smtClean="0">
              <a:latin typeface="Cambria"/>
              <a:cs typeface="Cambria"/>
            </a:endParaRPr>
          </a:p>
          <a:p>
            <a:endParaRPr lang="en-US" sz="1600" dirty="0" smtClean="0">
              <a:latin typeface="Cambria"/>
              <a:cs typeface="Cambria"/>
            </a:endParaRPr>
          </a:p>
          <a:p>
            <a:endParaRPr lang="en-US" sz="1600" dirty="0">
              <a:latin typeface="Cambria"/>
              <a:cs typeface="Cambria"/>
            </a:endParaRPr>
          </a:p>
          <a:p>
            <a:r>
              <a:rPr lang="en-US" b="1" u="sng" dirty="0" smtClean="0">
                <a:latin typeface="Cambria"/>
                <a:cs typeface="Cambria"/>
              </a:rPr>
              <a:t>Technical Inject #2: </a:t>
            </a:r>
            <a:r>
              <a:rPr lang="en-US" b="1" i="1" u="sng" dirty="0" smtClean="0">
                <a:latin typeface="Cambria"/>
                <a:cs typeface="Cambria"/>
              </a:rPr>
              <a:t>Medium Displacement Unmanned Surface Vessel (MDUSV)</a:t>
            </a:r>
          </a:p>
          <a:p>
            <a:pPr marL="285750" indent="-285750">
              <a:buFont typeface="Arial"/>
              <a:buChar char="•"/>
            </a:pPr>
            <a:r>
              <a:rPr lang="en-US" dirty="0">
                <a:latin typeface="Cambria"/>
                <a:cs typeface="Cambria"/>
              </a:rPr>
              <a:t>S</a:t>
            </a:r>
            <a:r>
              <a:rPr lang="en-US" dirty="0" smtClean="0">
                <a:latin typeface="Cambria"/>
                <a:cs typeface="Cambria"/>
              </a:rPr>
              <a:t>elf</a:t>
            </a:r>
            <a:r>
              <a:rPr lang="en-US" dirty="0">
                <a:latin typeface="Cambria"/>
                <a:cs typeface="Cambria"/>
              </a:rPr>
              <a:t>-deployed surface unmanned system capable of on station times of 60-90 days with ranges of 900 </a:t>
            </a:r>
            <a:r>
              <a:rPr lang="en-US" dirty="0" smtClean="0">
                <a:latin typeface="Cambria"/>
                <a:cs typeface="Cambria"/>
              </a:rPr>
              <a:t>to 10,000 nm</a:t>
            </a:r>
          </a:p>
          <a:p>
            <a:pPr marL="285750" indent="-285750">
              <a:buFont typeface="Arial"/>
              <a:buChar char="•"/>
            </a:pPr>
            <a:endParaRPr lang="en-US" dirty="0" smtClean="0">
              <a:latin typeface="Cambria"/>
              <a:cs typeface="Cambria"/>
            </a:endParaRPr>
          </a:p>
          <a:p>
            <a:pPr marL="285750" indent="-285750">
              <a:buFont typeface="Arial"/>
              <a:buChar char="•"/>
            </a:pPr>
            <a:r>
              <a:rPr lang="en-US" dirty="0">
                <a:latin typeface="Cambria"/>
                <a:cs typeface="Cambria"/>
              </a:rPr>
              <a:t>S</a:t>
            </a:r>
            <a:r>
              <a:rPr lang="en-US" dirty="0" smtClean="0">
                <a:latin typeface="Cambria"/>
                <a:cs typeface="Cambria"/>
              </a:rPr>
              <a:t>peed </a:t>
            </a:r>
            <a:r>
              <a:rPr lang="en-US" dirty="0">
                <a:latin typeface="Cambria"/>
                <a:cs typeface="Cambria"/>
              </a:rPr>
              <a:t>(3-24 knots) </a:t>
            </a:r>
            <a:endParaRPr lang="en-US" dirty="0" smtClean="0">
              <a:latin typeface="Cambria"/>
              <a:cs typeface="Cambria"/>
            </a:endParaRPr>
          </a:p>
          <a:p>
            <a:endParaRPr lang="en-US" dirty="0" smtClean="0">
              <a:latin typeface="Cambria"/>
              <a:cs typeface="Cambria"/>
            </a:endParaRPr>
          </a:p>
          <a:p>
            <a:pPr marL="285750" indent="-285750">
              <a:buFont typeface="Arial"/>
              <a:buChar char="•"/>
            </a:pPr>
            <a:r>
              <a:rPr lang="en-US" dirty="0" smtClean="0">
                <a:latin typeface="Cambria"/>
                <a:cs typeface="Cambria"/>
              </a:rPr>
              <a:t>Supplement for DDG or CG </a:t>
            </a:r>
            <a:endParaRPr lang="en-US" dirty="0">
              <a:latin typeface="Cambria"/>
              <a:cs typeface="Cambria"/>
            </a:endParaRPr>
          </a:p>
        </p:txBody>
      </p:sp>
      <p:pic>
        <p:nvPicPr>
          <p:cNvPr id="6" name="Picture 5"/>
          <p:cNvPicPr>
            <a:picLocks noChangeAspect="1"/>
          </p:cNvPicPr>
          <p:nvPr/>
        </p:nvPicPr>
        <p:blipFill>
          <a:blip r:embed="rId2"/>
          <a:stretch>
            <a:fillRect/>
          </a:stretch>
        </p:blipFill>
        <p:spPr>
          <a:xfrm>
            <a:off x="8456798" y="1079390"/>
            <a:ext cx="3328802" cy="2246941"/>
          </a:xfrm>
          <a:prstGeom prst="rect">
            <a:avLst/>
          </a:prstGeom>
          <a:ln>
            <a:solidFill>
              <a:schemeClr val="accent2"/>
            </a:solidFill>
          </a:ln>
        </p:spPr>
      </p:pic>
      <p:pic>
        <p:nvPicPr>
          <p:cNvPr id="7" name="Picture 6"/>
          <p:cNvPicPr/>
          <p:nvPr/>
        </p:nvPicPr>
        <p:blipFill>
          <a:blip r:embed="rId3">
            <a:extLst>
              <a:ext uri="{28A0092B-C50C-407E-A947-70E740481C1C}">
                <a14:useLocalDpi xmlns:a14="http://schemas.microsoft.com/office/drawing/2010/main" val="0"/>
              </a:ext>
            </a:extLst>
          </a:blip>
          <a:srcRect/>
          <a:stretch>
            <a:fillRect/>
          </a:stretch>
        </p:blipFill>
        <p:spPr bwMode="auto">
          <a:xfrm>
            <a:off x="8456798" y="3846786"/>
            <a:ext cx="3328802" cy="2458764"/>
          </a:xfrm>
          <a:prstGeom prst="rect">
            <a:avLst/>
          </a:prstGeom>
          <a:noFill/>
          <a:ln>
            <a:solidFill>
              <a:schemeClr val="accent2"/>
            </a:solidFill>
          </a:ln>
        </p:spPr>
      </p:pic>
    </p:spTree>
    <p:extLst>
      <p:ext uri="{BB962C8B-B14F-4D97-AF65-F5344CB8AC3E}">
        <p14:creationId xmlns:p14="http://schemas.microsoft.com/office/powerpoint/2010/main" val="194269505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latin typeface="Cambria"/>
                <a:cs typeface="Cambria"/>
              </a:rPr>
              <a:t>Simulation Scenario </a:t>
            </a:r>
            <a:r>
              <a:rPr lang="en-US" sz="2400" dirty="0" smtClean="0">
                <a:latin typeface="Cambria"/>
                <a:cs typeface="Cambria"/>
              </a:rPr>
              <a:t>#3: </a:t>
            </a:r>
            <a:r>
              <a:rPr lang="en-US" sz="2400" dirty="0">
                <a:latin typeface="Cambria"/>
                <a:cs typeface="Cambria"/>
              </a:rPr>
              <a:t>Delivery Boy </a:t>
            </a:r>
            <a:r>
              <a:rPr lang="en-US" sz="2400" dirty="0" smtClean="0">
                <a:latin typeface="Cambria"/>
                <a:cs typeface="Cambria"/>
              </a:rPr>
              <a:t>Refueling with CLF-5000</a:t>
            </a:r>
            <a:endParaRPr lang="en-US" sz="2400" dirty="0">
              <a:latin typeface="Cambria"/>
              <a:cs typeface="Cambria"/>
            </a:endParaRPr>
          </a:p>
        </p:txBody>
      </p:sp>
      <p:sp>
        <p:nvSpPr>
          <p:cNvPr id="7" name="TextBox 6"/>
          <p:cNvSpPr txBox="1"/>
          <p:nvPr/>
        </p:nvSpPr>
        <p:spPr>
          <a:xfrm>
            <a:off x="749301" y="864675"/>
            <a:ext cx="5537200" cy="3108543"/>
          </a:xfrm>
          <a:prstGeom prst="rect">
            <a:avLst/>
          </a:prstGeom>
          <a:noFill/>
        </p:spPr>
        <p:txBody>
          <a:bodyPr wrap="square" rtlCol="0">
            <a:spAutoFit/>
          </a:bodyPr>
          <a:lstStyle/>
          <a:p>
            <a:r>
              <a:rPr lang="en-US" sz="2000" b="1" u="sng" dirty="0" smtClean="0">
                <a:latin typeface="Cambria Math" charset="0"/>
                <a:ea typeface="Cambria Math" charset="0"/>
                <a:cs typeface="Cambria Math" charset="0"/>
              </a:rPr>
              <a:t>Variation of logistics demand</a:t>
            </a:r>
          </a:p>
          <a:p>
            <a:pPr marL="285750" indent="-285750">
              <a:buFont typeface="Arial" charset="0"/>
              <a:buChar char="•"/>
            </a:pPr>
            <a:endParaRPr lang="en-US" sz="2000" dirty="0" smtClean="0">
              <a:latin typeface="Cambria Math" charset="0"/>
              <a:ea typeface="Cambria Math" charset="0"/>
              <a:cs typeface="Cambria Math" charset="0"/>
            </a:endParaRPr>
          </a:p>
          <a:p>
            <a:pPr marL="285750" indent="-285750">
              <a:buFont typeface="Arial" charset="0"/>
              <a:buChar char="•"/>
            </a:pPr>
            <a:endParaRPr lang="en-US" sz="2000" dirty="0">
              <a:latin typeface="Cambria"/>
              <a:cs typeface="Cambria"/>
            </a:endParaRPr>
          </a:p>
          <a:p>
            <a:pPr marL="285750" indent="-285750">
              <a:buFont typeface="Arial" charset="0"/>
              <a:buChar char="•"/>
            </a:pPr>
            <a:endParaRPr lang="en-US" sz="2000" dirty="0" smtClean="0">
              <a:latin typeface="Cambria"/>
              <a:cs typeface="Cambria"/>
            </a:endParaRPr>
          </a:p>
          <a:p>
            <a:pPr marL="285750" indent="-285750">
              <a:buFont typeface="Arial" charset="0"/>
              <a:buChar char="•"/>
            </a:pPr>
            <a:endParaRPr lang="en-US" sz="2000" dirty="0">
              <a:latin typeface="Cambria"/>
              <a:cs typeface="Cambria"/>
            </a:endParaRPr>
          </a:p>
          <a:p>
            <a:pPr marL="285750" indent="-285750">
              <a:buFont typeface="Arial" charset="0"/>
              <a:buChar char="•"/>
            </a:pPr>
            <a:endParaRPr lang="en-US" sz="2000" dirty="0" smtClean="0">
              <a:latin typeface="Cambria"/>
              <a:cs typeface="Cambria"/>
            </a:endParaRPr>
          </a:p>
          <a:p>
            <a:pPr marL="285750" indent="-285750">
              <a:buFont typeface="Arial" charset="0"/>
              <a:buChar char="•"/>
            </a:pPr>
            <a:endParaRPr lang="en-US" sz="2000" dirty="0">
              <a:latin typeface="Cambria"/>
              <a:cs typeface="Cambria"/>
            </a:endParaRPr>
          </a:p>
          <a:p>
            <a:endParaRPr lang="en-US" sz="2000" dirty="0" smtClean="0">
              <a:solidFill>
                <a:srgbClr val="FF0000"/>
              </a:solidFill>
              <a:latin typeface="Cambria"/>
              <a:cs typeface="Cambria"/>
            </a:endParaRPr>
          </a:p>
          <a:p>
            <a:endParaRPr lang="en-US" sz="2000" b="1" u="sng" dirty="0" smtClean="0">
              <a:latin typeface="Cambria"/>
              <a:cs typeface="Cambria"/>
            </a:endParaRPr>
          </a:p>
          <a:p>
            <a:endParaRPr lang="en-US" sz="1600" dirty="0" smtClean="0">
              <a:latin typeface="Cambria"/>
              <a:cs typeface="Cambria"/>
            </a:endParaRPr>
          </a:p>
        </p:txBody>
      </p:sp>
      <p:graphicFrame>
        <p:nvGraphicFramePr>
          <p:cNvPr id="3" name="Table 2"/>
          <p:cNvGraphicFramePr>
            <a:graphicFrameLocks noGrp="1"/>
          </p:cNvGraphicFramePr>
          <p:nvPr>
            <p:extLst>
              <p:ext uri="{D42A27DB-BD31-4B8C-83A1-F6EECF244321}">
                <p14:modId xmlns:p14="http://schemas.microsoft.com/office/powerpoint/2010/main" val="133486635"/>
              </p:ext>
            </p:extLst>
          </p:nvPr>
        </p:nvGraphicFramePr>
        <p:xfrm>
          <a:off x="762003" y="1302825"/>
          <a:ext cx="5664196" cy="1854200"/>
        </p:xfrm>
        <a:graphic>
          <a:graphicData uri="http://schemas.openxmlformats.org/drawingml/2006/table">
            <a:tbl>
              <a:tblPr firstRow="1" bandRow="1">
                <a:tableStyleId>{9DCAF9ED-07DC-4A11-8D7F-57B35C25682E}</a:tableStyleId>
              </a:tblPr>
              <a:tblGrid>
                <a:gridCol w="3242355"/>
                <a:gridCol w="873451"/>
                <a:gridCol w="794046"/>
                <a:gridCol w="754344"/>
              </a:tblGrid>
              <a:tr h="370840">
                <a:tc>
                  <a:txBody>
                    <a:bodyPr/>
                    <a:lstStyle/>
                    <a:p>
                      <a:endParaRPr lang="en-US" sz="10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a:t>
                      </a:r>
                      <a:r>
                        <a:rPr lang="en-US" sz="1200" baseline="0" dirty="0" smtClean="0">
                          <a:latin typeface="Cambria Math" charset="0"/>
                          <a:ea typeface="Cambria Math" charset="0"/>
                          <a:cs typeface="Cambria Math" charset="0"/>
                        </a:rPr>
                        <a:t> # 1</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2</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3</a:t>
                      </a:r>
                      <a:endParaRPr lang="en-US" sz="12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Carrier Strike Group (CSG)</a:t>
                      </a: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Destroyer (DDG)</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4</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3</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Cruiser (CG)</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smtClean="0">
                          <a:latin typeface="Cambria Math" charset="0"/>
                          <a:ea typeface="Cambria Math" charset="0"/>
                          <a:cs typeface="Cambria Math" charset="0"/>
                        </a:rPr>
                        <a:t>MDUSV</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0</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r>
            </a:tbl>
          </a:graphicData>
        </a:graphic>
      </p:graphicFrame>
      <p:sp>
        <p:nvSpPr>
          <p:cNvPr id="9" name="Rectangle 8"/>
          <p:cNvSpPr/>
          <p:nvPr/>
        </p:nvSpPr>
        <p:spPr>
          <a:xfrm>
            <a:off x="749301" y="3601525"/>
            <a:ext cx="5435599" cy="1323439"/>
          </a:xfrm>
          <a:prstGeom prst="rect">
            <a:avLst/>
          </a:prstGeom>
        </p:spPr>
        <p:txBody>
          <a:bodyPr wrap="square">
            <a:spAutoFit/>
          </a:bodyPr>
          <a:lstStyle/>
          <a:p>
            <a:r>
              <a:rPr lang="en-US" sz="2000" b="1" u="sng" dirty="0" smtClean="0">
                <a:latin typeface="Cambria Math" charset="0"/>
                <a:ea typeface="Cambria Math" charset="0"/>
                <a:cs typeface="Cambria Math" charset="0"/>
              </a:rPr>
              <a:t>Results: </a:t>
            </a:r>
            <a:endParaRPr lang="en-US" sz="2000" dirty="0">
              <a:latin typeface="Cambria Math" charset="0"/>
              <a:ea typeface="Cambria Math" charset="0"/>
              <a:cs typeface="Cambria Math" charset="0"/>
            </a:endParaRPr>
          </a:p>
          <a:p>
            <a:pPr marL="342900" indent="-342900">
              <a:buFont typeface="Arial" charset="0"/>
              <a:buChar char="•"/>
            </a:pPr>
            <a:r>
              <a:rPr lang="en-US" sz="2000" dirty="0" smtClean="0">
                <a:latin typeface="Cambria Math" charset="0"/>
                <a:ea typeface="Cambria Math" charset="0"/>
                <a:cs typeface="Cambria Math" charset="0"/>
              </a:rPr>
              <a:t>Addition of the MDUSV decreased the overall fuel and ammo provided by 29% and 22% respectively.</a:t>
            </a:r>
          </a:p>
        </p:txBody>
      </p:sp>
      <p:graphicFrame>
        <p:nvGraphicFramePr>
          <p:cNvPr id="11" name="Chart 10"/>
          <p:cNvGraphicFramePr>
            <a:graphicFrameLocks/>
          </p:cNvGraphicFramePr>
          <p:nvPr>
            <p:extLst>
              <p:ext uri="{D42A27DB-BD31-4B8C-83A1-F6EECF244321}">
                <p14:modId xmlns:p14="http://schemas.microsoft.com/office/powerpoint/2010/main" val="1716715868"/>
              </p:ext>
            </p:extLst>
          </p:nvPr>
        </p:nvGraphicFramePr>
        <p:xfrm>
          <a:off x="6814083" y="864675"/>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p:cNvGraphicFramePr>
            <a:graphicFrameLocks/>
          </p:cNvGraphicFramePr>
          <p:nvPr>
            <p:extLst>
              <p:ext uri="{D42A27DB-BD31-4B8C-83A1-F6EECF244321}">
                <p14:modId xmlns:p14="http://schemas.microsoft.com/office/powerpoint/2010/main" val="1197149402"/>
              </p:ext>
            </p:extLst>
          </p:nvPr>
        </p:nvGraphicFramePr>
        <p:xfrm>
          <a:off x="6814083" y="3710550"/>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7717149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latin typeface="Cambria"/>
                <a:cs typeface="Cambria"/>
              </a:rPr>
              <a:t>Simulation Scenario #3: Delivery Boy Refueling with </a:t>
            </a:r>
            <a:r>
              <a:rPr lang="en-US" sz="2400" dirty="0" smtClean="0">
                <a:latin typeface="Cambria"/>
                <a:cs typeface="Cambria"/>
              </a:rPr>
              <a:t>CLF-5000</a:t>
            </a:r>
            <a:endParaRPr lang="en-US" sz="2400" dirty="0">
              <a:latin typeface="Cambria"/>
              <a:cs typeface="Cambria"/>
            </a:endParaRPr>
          </a:p>
        </p:txBody>
      </p:sp>
      <p:sp>
        <p:nvSpPr>
          <p:cNvPr id="7" name="TextBox 6"/>
          <p:cNvSpPr txBox="1"/>
          <p:nvPr/>
        </p:nvSpPr>
        <p:spPr>
          <a:xfrm>
            <a:off x="647701" y="864675"/>
            <a:ext cx="5740400" cy="6217085"/>
          </a:xfrm>
          <a:prstGeom prst="rect">
            <a:avLst/>
          </a:prstGeom>
          <a:noFill/>
        </p:spPr>
        <p:txBody>
          <a:bodyPr wrap="square" rtlCol="0">
            <a:spAutoFit/>
          </a:bodyPr>
          <a:lstStyle/>
          <a:p>
            <a:r>
              <a:rPr lang="en-US" sz="2000" b="1" u="sng" dirty="0" smtClean="0">
                <a:latin typeface="Cambria Math" charset="0"/>
                <a:ea typeface="Cambria Math" charset="0"/>
                <a:cs typeface="Cambria Math" charset="0"/>
              </a:rPr>
              <a:t>Variation of Supply</a:t>
            </a:r>
          </a:p>
          <a:p>
            <a:pPr marL="285750" indent="-285750">
              <a:buFont typeface="Arial" charset="0"/>
              <a:buChar char="•"/>
            </a:pPr>
            <a:endParaRPr lang="en-US" sz="2000" dirty="0" smtClean="0">
              <a:latin typeface="Cambria Math" charset="0"/>
              <a:ea typeface="Cambria Math" charset="0"/>
              <a:cs typeface="Cambria Math" charset="0"/>
            </a:endParaRPr>
          </a:p>
          <a:p>
            <a:pPr marL="285750" indent="-285750">
              <a:buFont typeface="Arial" charset="0"/>
              <a:buChar char="•"/>
            </a:pPr>
            <a:endParaRPr lang="en-US" sz="2000" dirty="0" smtClean="0">
              <a:latin typeface="Cambria Math" charset="0"/>
              <a:ea typeface="Cambria Math" charset="0"/>
              <a:cs typeface="Cambria Math" charset="0"/>
            </a:endParaRPr>
          </a:p>
          <a:p>
            <a:pPr marL="285750" indent="-285750">
              <a:buFont typeface="Arial" charset="0"/>
              <a:buChar char="•"/>
            </a:pPr>
            <a:endParaRPr lang="en-US" sz="2000" dirty="0" smtClean="0">
              <a:latin typeface="Cambria Math" charset="0"/>
              <a:ea typeface="Cambria Math" charset="0"/>
              <a:cs typeface="Cambria Math" charset="0"/>
            </a:endParaRPr>
          </a:p>
          <a:p>
            <a:pPr marL="285750" indent="-285750">
              <a:buFont typeface="Arial" charset="0"/>
              <a:buChar char="•"/>
            </a:pPr>
            <a:endParaRPr lang="en-US" sz="2000" dirty="0">
              <a:latin typeface="Cambria Math" charset="0"/>
              <a:ea typeface="Cambria Math" charset="0"/>
              <a:cs typeface="Cambria Math" charset="0"/>
            </a:endParaRPr>
          </a:p>
          <a:p>
            <a:pPr marL="285750" indent="-285750">
              <a:buFont typeface="Arial" charset="0"/>
              <a:buChar char="•"/>
            </a:pPr>
            <a:endParaRPr lang="en-US" sz="2000" dirty="0" smtClean="0">
              <a:latin typeface="Cambria Math" charset="0"/>
              <a:ea typeface="Cambria Math" charset="0"/>
              <a:cs typeface="Cambria Math" charset="0"/>
            </a:endParaRPr>
          </a:p>
          <a:p>
            <a:pPr marL="285750" indent="-285750">
              <a:buFont typeface="Arial" charset="0"/>
              <a:buChar char="•"/>
            </a:pPr>
            <a:endParaRPr lang="en-US" sz="2000" dirty="0" smtClean="0">
              <a:latin typeface="Cambria Math" charset="0"/>
              <a:ea typeface="Cambria Math" charset="0"/>
              <a:cs typeface="Cambria Math" charset="0"/>
            </a:endParaRPr>
          </a:p>
          <a:p>
            <a:r>
              <a:rPr lang="en-US" b="1" u="sng" dirty="0" smtClean="0">
                <a:latin typeface="Cambria Math" charset="0"/>
                <a:ea typeface="Cambria Math" charset="0"/>
                <a:cs typeface="Cambria Math" charset="0"/>
              </a:rPr>
              <a:t>Results:</a:t>
            </a:r>
            <a:endParaRPr lang="en-US" dirty="0" smtClean="0">
              <a:latin typeface="Cambria Math" charset="0"/>
              <a:ea typeface="Cambria Math" charset="0"/>
              <a:cs typeface="Cambria Math" charset="0"/>
            </a:endParaRPr>
          </a:p>
          <a:p>
            <a:pPr marL="342900" indent="-342900">
              <a:buFont typeface="Arial" charset="0"/>
              <a:buChar char="•"/>
            </a:pPr>
            <a:r>
              <a:rPr lang="en-US" sz="1400" dirty="0" smtClean="0">
                <a:latin typeface="Cambria Math" charset="0"/>
                <a:ea typeface="Cambria Math" charset="0"/>
                <a:cs typeface="Cambria Math" charset="0"/>
              </a:rPr>
              <a:t>Utilization rates of surface ships remained consistent for all cases.</a:t>
            </a:r>
          </a:p>
          <a:p>
            <a:pPr marL="342900" indent="-342900">
              <a:buFont typeface="Arial" charset="0"/>
              <a:buChar char="•"/>
            </a:pPr>
            <a:endParaRPr lang="en-US" sz="1400" dirty="0" smtClean="0">
              <a:latin typeface="Cambria Math" charset="0"/>
              <a:ea typeface="Cambria Math" charset="0"/>
              <a:cs typeface="Cambria Math" charset="0"/>
            </a:endParaRPr>
          </a:p>
          <a:p>
            <a:pPr marL="342900" indent="-342900">
              <a:buFont typeface="Arial" charset="0"/>
              <a:buChar char="•"/>
            </a:pPr>
            <a:r>
              <a:rPr lang="en-US" sz="1400" dirty="0" smtClean="0">
                <a:latin typeface="Cambria Math" charset="0"/>
                <a:ea typeface="Cambria Math" charset="0"/>
                <a:cs typeface="Cambria Math" charset="0"/>
              </a:rPr>
              <a:t>The introduction of the CLF substantially reduces the average utilization rates of the resupply ships (decrease of approximately 50% from Scenario 2).</a:t>
            </a:r>
          </a:p>
          <a:p>
            <a:pPr marL="342900" indent="-342900">
              <a:buFont typeface="Arial" charset="0"/>
              <a:buChar char="•"/>
            </a:pPr>
            <a:endParaRPr lang="en-US" sz="1400" dirty="0" smtClean="0">
              <a:latin typeface="Cambria Math" charset="0"/>
              <a:ea typeface="Cambria Math" charset="0"/>
              <a:cs typeface="Cambria Math" charset="0"/>
            </a:endParaRPr>
          </a:p>
          <a:p>
            <a:pPr marL="342900" indent="-342900">
              <a:buFont typeface="Arial" charset="0"/>
              <a:buChar char="•"/>
            </a:pPr>
            <a:r>
              <a:rPr lang="en-US" sz="1400" dirty="0">
                <a:latin typeface="Cambria Math" charset="0"/>
                <a:ea typeface="Cambria Math" charset="0"/>
                <a:cs typeface="Cambria Math" charset="0"/>
              </a:rPr>
              <a:t>Increased risk: </a:t>
            </a:r>
          </a:p>
          <a:p>
            <a:pPr marL="800100" lvl="1" indent="-342900">
              <a:buFont typeface="Arial" charset="0"/>
              <a:buChar char="•"/>
            </a:pPr>
            <a:r>
              <a:rPr lang="en-US" sz="1400" dirty="0">
                <a:latin typeface="Cambria Math" charset="0"/>
                <a:ea typeface="Cambria Math" charset="0"/>
                <a:cs typeface="Cambria Math" charset="0"/>
              </a:rPr>
              <a:t>1 x T</a:t>
            </a:r>
            <a:r>
              <a:rPr lang="en-US" sz="1400" dirty="0" smtClean="0">
                <a:latin typeface="Cambria Math" charset="0"/>
                <a:ea typeface="Cambria Math" charset="0"/>
                <a:cs typeface="Cambria Math" charset="0"/>
              </a:rPr>
              <a:t>-AOE </a:t>
            </a:r>
            <a:r>
              <a:rPr lang="en-US" sz="1400" dirty="0">
                <a:latin typeface="Cambria Math" charset="0"/>
                <a:ea typeface="Cambria Math" charset="0"/>
                <a:cs typeface="Cambria Math" charset="0"/>
              </a:rPr>
              <a:t>and 1 x </a:t>
            </a:r>
            <a:r>
              <a:rPr lang="en-US" sz="1400" dirty="0" smtClean="0">
                <a:latin typeface="Cambria Math" charset="0"/>
                <a:ea typeface="Cambria Math" charset="0"/>
                <a:cs typeface="Cambria Math" charset="0"/>
              </a:rPr>
              <a:t>CLF </a:t>
            </a:r>
            <a:r>
              <a:rPr lang="en-US" sz="1400" dirty="0">
                <a:latin typeface="Cambria Math" charset="0"/>
                <a:ea typeface="Cambria Math" charset="0"/>
                <a:cs typeface="Cambria Math" charset="0"/>
              </a:rPr>
              <a:t>lost in Case 1 </a:t>
            </a:r>
          </a:p>
          <a:p>
            <a:pPr marL="800100" lvl="1" indent="-342900">
              <a:buFont typeface="Arial" charset="0"/>
              <a:buChar char="•"/>
            </a:pPr>
            <a:r>
              <a:rPr lang="en-US" sz="1400" dirty="0">
                <a:latin typeface="Cambria Math" charset="0"/>
                <a:ea typeface="Cambria Math" charset="0"/>
                <a:cs typeface="Cambria Math" charset="0"/>
              </a:rPr>
              <a:t>1 x T-AOE and 1 x </a:t>
            </a:r>
            <a:r>
              <a:rPr lang="en-US" sz="1400" dirty="0" smtClean="0">
                <a:latin typeface="Cambria Math" charset="0"/>
                <a:ea typeface="Cambria Math" charset="0"/>
                <a:cs typeface="Cambria Math" charset="0"/>
              </a:rPr>
              <a:t>CLF </a:t>
            </a:r>
            <a:r>
              <a:rPr lang="en-US" sz="1400" dirty="0">
                <a:latin typeface="Cambria Math" charset="0"/>
                <a:ea typeface="Cambria Math" charset="0"/>
                <a:cs typeface="Cambria Math" charset="0"/>
              </a:rPr>
              <a:t>lost in Case </a:t>
            </a:r>
            <a:r>
              <a:rPr lang="en-US" sz="1400" dirty="0" smtClean="0">
                <a:latin typeface="Cambria Math" charset="0"/>
                <a:ea typeface="Cambria Math" charset="0"/>
                <a:cs typeface="Cambria Math" charset="0"/>
              </a:rPr>
              <a:t>2 </a:t>
            </a:r>
          </a:p>
          <a:p>
            <a:pPr marL="800100" lvl="1" indent="-342900">
              <a:buFont typeface="Arial" charset="0"/>
              <a:buChar char="•"/>
            </a:pPr>
            <a:r>
              <a:rPr lang="en-US" sz="1400" dirty="0" smtClean="0">
                <a:latin typeface="Cambria Math" charset="0"/>
                <a:ea typeface="Cambria Math" charset="0"/>
                <a:cs typeface="Cambria Math" charset="0"/>
              </a:rPr>
              <a:t>1x CLF lost in Case 3</a:t>
            </a:r>
            <a:endParaRPr lang="en-US" sz="1400" dirty="0">
              <a:latin typeface="Cambria Math" charset="0"/>
              <a:ea typeface="Cambria Math" charset="0"/>
              <a:cs typeface="Cambria Math" charset="0"/>
            </a:endParaRPr>
          </a:p>
          <a:p>
            <a:pPr marL="800100" lvl="1" indent="-342900">
              <a:buFont typeface="Arial" charset="0"/>
              <a:buChar char="•"/>
            </a:pPr>
            <a:endParaRPr lang="en-US" sz="1400" dirty="0">
              <a:latin typeface="Cambria Math" charset="0"/>
              <a:ea typeface="Cambria Math" charset="0"/>
              <a:cs typeface="Cambria Math" charset="0"/>
            </a:endParaRPr>
          </a:p>
          <a:p>
            <a:pPr marL="342900" indent="-342900">
              <a:buFont typeface="Arial" charset="0"/>
              <a:buChar char="•"/>
            </a:pPr>
            <a:r>
              <a:rPr lang="en-US" sz="1400" dirty="0">
                <a:latin typeface="Cambria Math" charset="0"/>
                <a:ea typeface="Cambria Math" charset="0"/>
                <a:cs typeface="Cambria Math" charset="0"/>
              </a:rPr>
              <a:t>Average wait time for resupply:</a:t>
            </a:r>
          </a:p>
          <a:p>
            <a:pPr marL="800100" lvl="1" indent="-342900">
              <a:buFont typeface="Arial" charset="0"/>
              <a:buChar char="•"/>
            </a:pPr>
            <a:r>
              <a:rPr lang="en-US" sz="1400" i="1" dirty="0">
                <a:latin typeface="Cambria Math" charset="0"/>
                <a:ea typeface="Cambria Math" charset="0"/>
                <a:cs typeface="Cambria Math" charset="0"/>
              </a:rPr>
              <a:t>Case 1</a:t>
            </a:r>
            <a:r>
              <a:rPr lang="en-US" sz="1400" dirty="0">
                <a:latin typeface="Cambria Math" charset="0"/>
                <a:ea typeface="Cambria Math" charset="0"/>
                <a:cs typeface="Cambria Math" charset="0"/>
              </a:rPr>
              <a:t>: </a:t>
            </a:r>
            <a:r>
              <a:rPr lang="en-US" sz="1400" dirty="0" smtClean="0">
                <a:latin typeface="Cambria Math" charset="0"/>
                <a:ea typeface="Cambria Math" charset="0"/>
                <a:cs typeface="Cambria Math" charset="0"/>
              </a:rPr>
              <a:t>21.31 </a:t>
            </a:r>
            <a:r>
              <a:rPr lang="en-US" sz="1400" dirty="0" err="1">
                <a:latin typeface="Cambria Math" charset="0"/>
                <a:ea typeface="Cambria Math" charset="0"/>
                <a:cs typeface="Cambria Math" charset="0"/>
              </a:rPr>
              <a:t>hrs</a:t>
            </a:r>
            <a:r>
              <a:rPr lang="en-US" sz="1400" dirty="0">
                <a:latin typeface="Cambria Math" charset="0"/>
                <a:ea typeface="Cambria Math" charset="0"/>
                <a:cs typeface="Cambria Math" charset="0"/>
              </a:rPr>
              <a:t> </a:t>
            </a:r>
            <a:r>
              <a:rPr lang="en-US" sz="1400" dirty="0" smtClean="0">
                <a:latin typeface="Cambria Math" charset="0"/>
                <a:ea typeface="Cambria Math" charset="0"/>
                <a:cs typeface="Cambria Math" charset="0"/>
              </a:rPr>
              <a:t>(0.88 </a:t>
            </a:r>
            <a:r>
              <a:rPr lang="en-US" sz="1400" dirty="0">
                <a:latin typeface="Cambria Math" charset="0"/>
                <a:ea typeface="Cambria Math" charset="0"/>
                <a:cs typeface="Cambria Math" charset="0"/>
              </a:rPr>
              <a:t>days)</a:t>
            </a:r>
          </a:p>
          <a:p>
            <a:pPr marL="800100" lvl="1" indent="-342900">
              <a:buFont typeface="Arial" charset="0"/>
              <a:buChar char="•"/>
            </a:pPr>
            <a:r>
              <a:rPr lang="en-US" sz="1400" i="1" dirty="0">
                <a:latin typeface="Cambria Math" charset="0"/>
                <a:ea typeface="Cambria Math" charset="0"/>
                <a:cs typeface="Cambria Math" charset="0"/>
              </a:rPr>
              <a:t>Case 2</a:t>
            </a:r>
            <a:r>
              <a:rPr lang="en-US" sz="1400" dirty="0">
                <a:latin typeface="Cambria Math" charset="0"/>
                <a:ea typeface="Cambria Math" charset="0"/>
                <a:cs typeface="Cambria Math" charset="0"/>
              </a:rPr>
              <a:t>: </a:t>
            </a:r>
            <a:r>
              <a:rPr lang="en-US" sz="1400" dirty="0" smtClean="0">
                <a:latin typeface="Cambria Math" charset="0"/>
                <a:ea typeface="Cambria Math" charset="0"/>
                <a:cs typeface="Cambria Math" charset="0"/>
              </a:rPr>
              <a:t>25.6 </a:t>
            </a:r>
            <a:r>
              <a:rPr lang="en-US" sz="1400" dirty="0" err="1">
                <a:latin typeface="Cambria Math" charset="0"/>
                <a:ea typeface="Cambria Math" charset="0"/>
                <a:cs typeface="Cambria Math" charset="0"/>
              </a:rPr>
              <a:t>hrs</a:t>
            </a:r>
            <a:r>
              <a:rPr lang="en-US" sz="1400" dirty="0">
                <a:latin typeface="Cambria Math" charset="0"/>
                <a:ea typeface="Cambria Math" charset="0"/>
                <a:cs typeface="Cambria Math" charset="0"/>
              </a:rPr>
              <a:t> (</a:t>
            </a:r>
            <a:r>
              <a:rPr lang="en-US" sz="1400" dirty="0" smtClean="0">
                <a:latin typeface="Cambria Math" charset="0"/>
                <a:ea typeface="Cambria Math" charset="0"/>
                <a:cs typeface="Cambria Math" charset="0"/>
              </a:rPr>
              <a:t>1.06 </a:t>
            </a:r>
            <a:r>
              <a:rPr lang="en-US" sz="1400" dirty="0">
                <a:latin typeface="Cambria Math" charset="0"/>
                <a:ea typeface="Cambria Math" charset="0"/>
                <a:cs typeface="Cambria Math" charset="0"/>
              </a:rPr>
              <a:t>days)</a:t>
            </a:r>
          </a:p>
          <a:p>
            <a:pPr marL="800100" lvl="1" indent="-342900">
              <a:buFont typeface="Arial" charset="0"/>
              <a:buChar char="•"/>
            </a:pPr>
            <a:r>
              <a:rPr lang="en-US" sz="1400" i="1" dirty="0">
                <a:latin typeface="Cambria Math" charset="0"/>
                <a:ea typeface="Cambria Math" charset="0"/>
                <a:cs typeface="Cambria Math" charset="0"/>
              </a:rPr>
              <a:t>Case 3</a:t>
            </a:r>
            <a:r>
              <a:rPr lang="en-US" sz="1400" dirty="0">
                <a:latin typeface="Cambria Math" charset="0"/>
                <a:ea typeface="Cambria Math" charset="0"/>
                <a:cs typeface="Cambria Math" charset="0"/>
              </a:rPr>
              <a:t>: </a:t>
            </a:r>
            <a:r>
              <a:rPr lang="en-US" sz="1400" dirty="0" smtClean="0">
                <a:latin typeface="Cambria Math" charset="0"/>
                <a:ea typeface="Cambria Math" charset="0"/>
                <a:cs typeface="Cambria Math" charset="0"/>
              </a:rPr>
              <a:t>23.5 </a:t>
            </a:r>
            <a:r>
              <a:rPr lang="en-US" sz="1400" dirty="0" err="1">
                <a:latin typeface="Cambria Math" charset="0"/>
                <a:ea typeface="Cambria Math" charset="0"/>
                <a:cs typeface="Cambria Math" charset="0"/>
              </a:rPr>
              <a:t>hrs</a:t>
            </a:r>
            <a:r>
              <a:rPr lang="en-US" sz="1400" dirty="0">
                <a:latin typeface="Cambria Math" charset="0"/>
                <a:ea typeface="Cambria Math" charset="0"/>
                <a:cs typeface="Cambria Math" charset="0"/>
              </a:rPr>
              <a:t> (</a:t>
            </a:r>
            <a:r>
              <a:rPr lang="en-US" sz="1400" dirty="0" smtClean="0">
                <a:latin typeface="Cambria Math" charset="0"/>
                <a:ea typeface="Cambria Math" charset="0"/>
                <a:cs typeface="Cambria Math" charset="0"/>
              </a:rPr>
              <a:t>0.98 days</a:t>
            </a:r>
          </a:p>
          <a:p>
            <a:pPr marL="800100" lvl="1" indent="-342900">
              <a:buFont typeface="Arial" charset="0"/>
              <a:buChar char="•"/>
            </a:pPr>
            <a:endParaRPr lang="en-US" sz="1400" dirty="0">
              <a:latin typeface="Cambria Math" charset="0"/>
              <a:ea typeface="Cambria Math" charset="0"/>
              <a:cs typeface="Cambria Math" charset="0"/>
            </a:endParaRPr>
          </a:p>
          <a:p>
            <a:endParaRPr lang="en-US" sz="1600" dirty="0" smtClean="0">
              <a:latin typeface="Cambria"/>
              <a:cs typeface="Cambria"/>
            </a:endParaRPr>
          </a:p>
        </p:txBody>
      </p:sp>
      <p:graphicFrame>
        <p:nvGraphicFramePr>
          <p:cNvPr id="3" name="Table 2"/>
          <p:cNvGraphicFramePr>
            <a:graphicFrameLocks noGrp="1"/>
          </p:cNvGraphicFramePr>
          <p:nvPr>
            <p:extLst>
              <p:ext uri="{D42A27DB-BD31-4B8C-83A1-F6EECF244321}">
                <p14:modId xmlns:p14="http://schemas.microsoft.com/office/powerpoint/2010/main" val="703744155"/>
              </p:ext>
            </p:extLst>
          </p:nvPr>
        </p:nvGraphicFramePr>
        <p:xfrm>
          <a:off x="673100" y="1295400"/>
          <a:ext cx="5600701" cy="1483360"/>
        </p:xfrm>
        <a:graphic>
          <a:graphicData uri="http://schemas.openxmlformats.org/drawingml/2006/table">
            <a:tbl>
              <a:tblPr firstRow="1" bandRow="1">
                <a:tableStyleId>{9DCAF9ED-07DC-4A11-8D7F-57B35C25682E}</a:tableStyleId>
              </a:tblPr>
              <a:tblGrid>
                <a:gridCol w="3206008"/>
                <a:gridCol w="863660"/>
                <a:gridCol w="785145"/>
                <a:gridCol w="745888"/>
              </a:tblGrid>
              <a:tr h="370840">
                <a:tc>
                  <a:txBody>
                    <a:bodyPr/>
                    <a:lstStyle/>
                    <a:p>
                      <a:endParaRPr lang="en-US" sz="10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a:t>
                      </a:r>
                      <a:r>
                        <a:rPr lang="en-US" sz="1200" baseline="0" dirty="0" smtClean="0">
                          <a:latin typeface="Cambria Math" charset="0"/>
                          <a:ea typeface="Cambria Math" charset="0"/>
                          <a:cs typeface="Cambria Math" charset="0"/>
                        </a:rPr>
                        <a:t> # 1</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2</a:t>
                      </a:r>
                      <a:endParaRPr lang="en-US" sz="1200" dirty="0">
                        <a:latin typeface="Cambria Math" charset="0"/>
                        <a:ea typeface="Cambria Math" charset="0"/>
                        <a:cs typeface="Cambria Math" charset="0"/>
                      </a:endParaRPr>
                    </a:p>
                  </a:txBody>
                  <a:tcPr anchor="ctr"/>
                </a:tc>
                <a:tc>
                  <a:txBody>
                    <a:bodyPr/>
                    <a:lstStyle/>
                    <a:p>
                      <a:pPr algn="ctr"/>
                      <a:r>
                        <a:rPr lang="en-US" sz="1200" dirty="0" smtClean="0">
                          <a:latin typeface="Cambria Math" charset="0"/>
                          <a:ea typeface="Cambria Math" charset="0"/>
                          <a:cs typeface="Cambria Math" charset="0"/>
                        </a:rPr>
                        <a:t>Case # 3</a:t>
                      </a:r>
                      <a:endParaRPr lang="en-US" sz="12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Fast Support Combat Ship (T-AOE)</a:t>
                      </a: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Lewis and Clark (T-AKE) </a:t>
                      </a: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1</a:t>
                      </a:r>
                      <a:endParaRPr lang="en-US" sz="1400" dirty="0">
                        <a:latin typeface="Cambria Math" charset="0"/>
                        <a:ea typeface="Cambria Math" charset="0"/>
                        <a:cs typeface="Cambria Math" charset="0"/>
                      </a:endParaRPr>
                    </a:p>
                  </a:txBody>
                  <a:tcPr anchor="ctr"/>
                </a:tc>
              </a:tr>
              <a:tr h="370840">
                <a:tc>
                  <a:txBody>
                    <a:bodyPr/>
                    <a:lstStyle/>
                    <a:p>
                      <a:pPr algn="ctr"/>
                      <a:r>
                        <a:rPr lang="en-US" sz="1400" dirty="0" smtClean="0">
                          <a:latin typeface="Cambria Math" charset="0"/>
                          <a:ea typeface="Cambria Math" charset="0"/>
                          <a:cs typeface="Cambria Math" charset="0"/>
                        </a:rPr>
                        <a:t>Combat Logistic Ship (CLF-5000)</a:t>
                      </a:r>
                    </a:p>
                  </a:txBody>
                  <a:tcPr anchor="ctr"/>
                </a:tc>
                <a:tc>
                  <a:txBody>
                    <a:bodyPr/>
                    <a:lstStyle/>
                    <a:p>
                      <a:pPr algn="ctr"/>
                      <a:r>
                        <a:rPr lang="en-US" sz="1400" dirty="0" smtClean="0">
                          <a:latin typeface="Cambria Math" charset="0"/>
                          <a:ea typeface="Cambria Math" charset="0"/>
                          <a:cs typeface="Cambria Math" charset="0"/>
                        </a:rPr>
                        <a:t>4</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3</a:t>
                      </a:r>
                      <a:endParaRPr lang="en-US" sz="1400" dirty="0">
                        <a:latin typeface="Cambria Math" charset="0"/>
                        <a:ea typeface="Cambria Math" charset="0"/>
                        <a:cs typeface="Cambria Math" charset="0"/>
                      </a:endParaRPr>
                    </a:p>
                  </a:txBody>
                  <a:tcPr anchor="ctr"/>
                </a:tc>
                <a:tc>
                  <a:txBody>
                    <a:bodyPr/>
                    <a:lstStyle/>
                    <a:p>
                      <a:pPr algn="ctr"/>
                      <a:r>
                        <a:rPr lang="en-US" sz="1400" dirty="0" smtClean="0">
                          <a:latin typeface="Cambria Math" charset="0"/>
                          <a:ea typeface="Cambria Math" charset="0"/>
                          <a:cs typeface="Cambria Math" charset="0"/>
                        </a:rPr>
                        <a:t>2</a:t>
                      </a:r>
                      <a:endParaRPr lang="en-US" sz="1400" dirty="0">
                        <a:latin typeface="Cambria Math" charset="0"/>
                        <a:ea typeface="Cambria Math" charset="0"/>
                        <a:cs typeface="Cambria Math" charset="0"/>
                      </a:endParaRPr>
                    </a:p>
                  </a:txBody>
                  <a:tcPr anchor="ctr"/>
                </a:tc>
              </a:tr>
            </a:tbl>
          </a:graphicData>
        </a:graphic>
      </p:graphicFrame>
      <p:graphicFrame>
        <p:nvGraphicFramePr>
          <p:cNvPr id="13" name="Chart 12"/>
          <p:cNvGraphicFramePr>
            <a:graphicFrameLocks/>
          </p:cNvGraphicFramePr>
          <p:nvPr>
            <p:extLst>
              <p:ext uri="{D42A27DB-BD31-4B8C-83A1-F6EECF244321}">
                <p14:modId xmlns:p14="http://schemas.microsoft.com/office/powerpoint/2010/main" val="1768298271"/>
              </p:ext>
            </p:extLst>
          </p:nvPr>
        </p:nvGraphicFramePr>
        <p:xfrm>
          <a:off x="6814083" y="864675"/>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p:cNvGraphicFramePr>
            <a:graphicFrameLocks/>
          </p:cNvGraphicFramePr>
          <p:nvPr>
            <p:extLst>
              <p:ext uri="{D42A27DB-BD31-4B8C-83A1-F6EECF244321}">
                <p14:modId xmlns:p14="http://schemas.microsoft.com/office/powerpoint/2010/main" val="290847367"/>
              </p:ext>
            </p:extLst>
          </p:nvPr>
        </p:nvGraphicFramePr>
        <p:xfrm>
          <a:off x="6814083" y="3710550"/>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92551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a:xfrm>
            <a:off x="609600" y="1002682"/>
            <a:ext cx="10972800" cy="5268085"/>
          </a:xfrm>
        </p:spPr>
        <p:txBody>
          <a:bodyPr>
            <a:normAutofit fontScale="92500" lnSpcReduction="10000"/>
          </a:bodyPr>
          <a:lstStyle/>
          <a:p>
            <a:r>
              <a:rPr lang="en-US" dirty="0" smtClean="0"/>
              <a:t>Overview</a:t>
            </a:r>
          </a:p>
          <a:p>
            <a:pPr lvl="1"/>
            <a:r>
              <a:rPr lang="en-US" dirty="0" smtClean="0"/>
              <a:t>Situation</a:t>
            </a:r>
          </a:p>
          <a:p>
            <a:pPr lvl="1"/>
            <a:r>
              <a:rPr lang="en-US" dirty="0" smtClean="0"/>
              <a:t>Tasking</a:t>
            </a:r>
          </a:p>
          <a:p>
            <a:r>
              <a:rPr lang="en-US" dirty="0" smtClean="0"/>
              <a:t>Bottom Line Up Front</a:t>
            </a:r>
          </a:p>
          <a:p>
            <a:r>
              <a:rPr lang="en-US" dirty="0" smtClean="0"/>
              <a:t>Development of Models</a:t>
            </a:r>
          </a:p>
          <a:p>
            <a:pPr lvl="1"/>
            <a:r>
              <a:rPr lang="en-US" dirty="0" smtClean="0"/>
              <a:t>Assumptions</a:t>
            </a:r>
          </a:p>
          <a:p>
            <a:pPr lvl="1"/>
            <a:r>
              <a:rPr lang="en-US" dirty="0" smtClean="0"/>
              <a:t>Concept of Logistical Support</a:t>
            </a:r>
          </a:p>
          <a:p>
            <a:pPr lvl="1"/>
            <a:r>
              <a:rPr lang="en-US" dirty="0"/>
              <a:t>Analytical </a:t>
            </a:r>
            <a:r>
              <a:rPr lang="en-US" dirty="0" smtClean="0"/>
              <a:t>Tools and Measures of Effectiveness</a:t>
            </a:r>
          </a:p>
          <a:p>
            <a:pPr lvl="1"/>
            <a:r>
              <a:rPr lang="en-US" dirty="0" smtClean="0"/>
              <a:t>Results</a:t>
            </a:r>
          </a:p>
          <a:p>
            <a:r>
              <a:rPr lang="en-US" dirty="0" smtClean="0"/>
              <a:t>Technical Injects</a:t>
            </a:r>
          </a:p>
          <a:p>
            <a:r>
              <a:rPr lang="en-US" dirty="0" smtClean="0"/>
              <a:t>Future Work</a:t>
            </a:r>
          </a:p>
          <a:p>
            <a:endParaRPr lang="en-US" dirty="0"/>
          </a:p>
        </p:txBody>
      </p:sp>
      <p:sp>
        <p:nvSpPr>
          <p:cNvPr id="4" name="Slide Number Placeholder 3"/>
          <p:cNvSpPr>
            <a:spLocks noGrp="1"/>
          </p:cNvSpPr>
          <p:nvPr>
            <p:ph type="sldNum" sz="quarter" idx="12"/>
          </p:nvPr>
        </p:nvSpPr>
        <p:spPr/>
        <p:txBody>
          <a:bodyPr/>
          <a:lstStyle/>
          <a:p>
            <a:fld id="{8A58428C-0B70-EB4A-A8D8-207AA729FC32}" type="slidenum">
              <a:rPr lang="en-US" smtClean="0"/>
              <a:t>2</a:t>
            </a:fld>
            <a:endParaRPr lang="en-US"/>
          </a:p>
        </p:txBody>
      </p:sp>
    </p:spTree>
    <p:extLst>
      <p:ext uri="{BB962C8B-B14F-4D97-AF65-F5344CB8AC3E}">
        <p14:creationId xmlns:p14="http://schemas.microsoft.com/office/powerpoint/2010/main" val="3209270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Conduct analysis to determine true survivability of resupply ships in a wartime environment </a:t>
            </a:r>
          </a:p>
          <a:p>
            <a:endParaRPr lang="en-US" dirty="0" smtClean="0"/>
          </a:p>
          <a:p>
            <a:r>
              <a:rPr lang="en-US" dirty="0" smtClean="0"/>
              <a:t>Implement logistics concept of support within a campaign model simulation</a:t>
            </a:r>
          </a:p>
          <a:p>
            <a:endParaRPr lang="en-US" dirty="0" smtClean="0"/>
          </a:p>
          <a:p>
            <a:r>
              <a:rPr lang="en-US" dirty="0" smtClean="0"/>
              <a:t>Include uncertainty (i.e. weather and sea state effects on logistic supportability)</a:t>
            </a:r>
          </a:p>
          <a:p>
            <a:endParaRPr lang="en-US" dirty="0" smtClean="0"/>
          </a:p>
          <a:p>
            <a:r>
              <a:rPr lang="en-US" dirty="0" smtClean="0"/>
              <a:t>Conduct analysis of concept of support in other geographical regions</a:t>
            </a:r>
          </a:p>
          <a:p>
            <a:pPr marL="0" indent="0">
              <a:buNone/>
            </a:pPr>
            <a:endParaRPr lang="en-US" dirty="0" smtClean="0"/>
          </a:p>
        </p:txBody>
      </p:sp>
      <p:sp>
        <p:nvSpPr>
          <p:cNvPr id="4" name="Slide Number Placeholder 3"/>
          <p:cNvSpPr>
            <a:spLocks noGrp="1"/>
          </p:cNvSpPr>
          <p:nvPr>
            <p:ph type="sldNum" sz="quarter" idx="12"/>
          </p:nvPr>
        </p:nvSpPr>
        <p:spPr/>
        <p:txBody>
          <a:bodyPr/>
          <a:lstStyle/>
          <a:p>
            <a:fld id="{8A58428C-0B70-EB4A-A8D8-207AA729FC32}" type="slidenum">
              <a:rPr lang="en-US" smtClean="0"/>
              <a:t>20</a:t>
            </a:fld>
            <a:endParaRPr lang="en-US"/>
          </a:p>
        </p:txBody>
      </p:sp>
    </p:spTree>
    <p:extLst>
      <p:ext uri="{BB962C8B-B14F-4D97-AF65-F5344CB8AC3E}">
        <p14:creationId xmlns:p14="http://schemas.microsoft.com/office/powerpoint/2010/main" val="24657696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77347" y="2921001"/>
            <a:ext cx="10363200" cy="1362075"/>
          </a:xfrm>
        </p:spPr>
        <p:txBody>
          <a:bodyPr/>
          <a:lstStyle/>
          <a:p>
            <a:pPr algn="ctr"/>
            <a:r>
              <a:rPr lang="en-US" dirty="0" smtClean="0"/>
              <a:t>Questions</a:t>
            </a:r>
            <a:endParaRPr lang="en-US" dirty="0"/>
          </a:p>
        </p:txBody>
      </p:sp>
      <p:sp>
        <p:nvSpPr>
          <p:cNvPr id="2" name="Slide Number Placeholder 1"/>
          <p:cNvSpPr>
            <a:spLocks noGrp="1"/>
          </p:cNvSpPr>
          <p:nvPr>
            <p:ph type="sldNum" sz="quarter" idx="12"/>
          </p:nvPr>
        </p:nvSpPr>
        <p:spPr>
          <a:xfrm>
            <a:off x="8737600" y="6245225"/>
            <a:ext cx="2844800" cy="476250"/>
          </a:xfrm>
        </p:spPr>
        <p:txBody>
          <a:bodyPr/>
          <a:lstStyle/>
          <a:p>
            <a:fld id="{8A58428C-0B70-EB4A-A8D8-207AA729FC32}" type="slidenum">
              <a:rPr lang="en-US" smtClean="0"/>
              <a:t>21</a:t>
            </a:fld>
            <a:endParaRPr lang="en-US"/>
          </a:p>
        </p:txBody>
      </p:sp>
    </p:spTree>
    <p:extLst>
      <p:ext uri="{BB962C8B-B14F-4D97-AF65-F5344CB8AC3E}">
        <p14:creationId xmlns:p14="http://schemas.microsoft.com/office/powerpoint/2010/main" val="3374490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77347" y="2921001"/>
            <a:ext cx="10363200" cy="1362075"/>
          </a:xfrm>
        </p:spPr>
        <p:txBody>
          <a:bodyPr/>
          <a:lstStyle/>
          <a:p>
            <a:pPr algn="ctr"/>
            <a:r>
              <a:rPr lang="en-US" dirty="0" smtClean="0"/>
              <a:t>Backup slides</a:t>
            </a:r>
            <a:endParaRPr lang="en-US" dirty="0"/>
          </a:p>
        </p:txBody>
      </p:sp>
      <p:sp>
        <p:nvSpPr>
          <p:cNvPr id="2" name="Slide Number Placeholder 1"/>
          <p:cNvSpPr>
            <a:spLocks noGrp="1"/>
          </p:cNvSpPr>
          <p:nvPr>
            <p:ph type="sldNum" sz="quarter" idx="12"/>
          </p:nvPr>
        </p:nvSpPr>
        <p:spPr>
          <a:xfrm>
            <a:off x="8737600" y="6245225"/>
            <a:ext cx="2844800" cy="476250"/>
          </a:xfrm>
        </p:spPr>
        <p:txBody>
          <a:bodyPr/>
          <a:lstStyle/>
          <a:p>
            <a:fld id="{8A58428C-0B70-EB4A-A8D8-207AA729FC32}" type="slidenum">
              <a:rPr lang="en-US" smtClean="0"/>
              <a:t>22</a:t>
            </a:fld>
            <a:endParaRPr lang="en-US"/>
          </a:p>
        </p:txBody>
      </p:sp>
    </p:spTree>
    <p:extLst>
      <p:ext uri="{BB962C8B-B14F-4D97-AF65-F5344CB8AC3E}">
        <p14:creationId xmlns:p14="http://schemas.microsoft.com/office/powerpoint/2010/main" val="14991354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Operational Area Size</a:t>
            </a:r>
            <a:endParaRPr lang="en-US" dirty="0"/>
          </a:p>
        </p:txBody>
      </p:sp>
      <p:sp>
        <p:nvSpPr>
          <p:cNvPr id="5" name="Slide Number Placeholder 4"/>
          <p:cNvSpPr>
            <a:spLocks noGrp="1"/>
          </p:cNvSpPr>
          <p:nvPr>
            <p:ph type="sldNum" sz="quarter" idx="12"/>
          </p:nvPr>
        </p:nvSpPr>
        <p:spPr/>
        <p:txBody>
          <a:bodyPr/>
          <a:lstStyle/>
          <a:p>
            <a:fld id="{8A58428C-0B70-EB4A-A8D8-207AA729FC32}" type="slidenum">
              <a:rPr lang="uk-UA" smtClean="0"/>
              <a:pPr/>
              <a:t>23</a:t>
            </a:fld>
            <a:endParaRPr lang="uk-UA"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1321" y="1119188"/>
            <a:ext cx="6018279" cy="5186362"/>
          </a:xfrm>
          <a:prstGeom prst="rect">
            <a:avLst/>
          </a:prstGeom>
        </p:spPr>
      </p:pic>
      <p:sp>
        <p:nvSpPr>
          <p:cNvPr id="6" name="Content Placeholder 2"/>
          <p:cNvSpPr>
            <a:spLocks noGrp="1"/>
          </p:cNvSpPr>
          <p:nvPr>
            <p:ph idx="1"/>
          </p:nvPr>
        </p:nvSpPr>
        <p:spPr>
          <a:xfrm>
            <a:off x="7158038" y="1295400"/>
            <a:ext cx="4424362" cy="4525963"/>
          </a:xfrm>
        </p:spPr>
        <p:txBody>
          <a:bodyPr>
            <a:normAutofit/>
          </a:bodyPr>
          <a:lstStyle/>
          <a:p>
            <a:r>
              <a:rPr lang="en-US" dirty="0" smtClean="0"/>
              <a:t>Area of Operations</a:t>
            </a:r>
          </a:p>
          <a:p>
            <a:pPr lvl="1"/>
            <a:r>
              <a:rPr lang="en-US" dirty="0" smtClean="0"/>
              <a:t>Perimeter: 4923 miles</a:t>
            </a:r>
          </a:p>
          <a:p>
            <a:pPr lvl="1"/>
            <a:r>
              <a:rPr lang="en-US" dirty="0" smtClean="0"/>
              <a:t>Area: 929 square miles</a:t>
            </a:r>
          </a:p>
          <a:p>
            <a:pPr marL="0" indent="0">
              <a:buNone/>
            </a:pPr>
            <a:endParaRPr lang="en-US" dirty="0" smtClean="0"/>
          </a:p>
        </p:txBody>
      </p:sp>
    </p:spTree>
    <p:extLst>
      <p:ext uri="{BB962C8B-B14F-4D97-AF65-F5344CB8AC3E}">
        <p14:creationId xmlns:p14="http://schemas.microsoft.com/office/powerpoint/2010/main" val="20121788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CSG Composition</a:t>
            </a:r>
            <a:endParaRPr lang="en-US" dirty="0"/>
          </a:p>
        </p:txBody>
      </p:sp>
      <p:sp>
        <p:nvSpPr>
          <p:cNvPr id="5" name="Slide Number Placeholder 4"/>
          <p:cNvSpPr>
            <a:spLocks noGrp="1"/>
          </p:cNvSpPr>
          <p:nvPr>
            <p:ph type="sldNum" sz="quarter" idx="12"/>
          </p:nvPr>
        </p:nvSpPr>
        <p:spPr>
          <a:xfrm>
            <a:off x="9242096" y="6258363"/>
            <a:ext cx="2844800" cy="476250"/>
          </a:xfrm>
        </p:spPr>
        <p:txBody>
          <a:bodyPr/>
          <a:lstStyle/>
          <a:p>
            <a:fld id="{8A58428C-0B70-EB4A-A8D8-207AA729FC32}" type="slidenum">
              <a:rPr lang="en-US" smtClean="0"/>
              <a:t>24</a:t>
            </a:fld>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199" y="870515"/>
            <a:ext cx="11124907" cy="5630645"/>
          </a:xfrm>
          <a:prstGeom prst="rect">
            <a:avLst/>
          </a:prstGeom>
        </p:spPr>
      </p:pic>
    </p:spTree>
    <p:extLst>
      <p:ext uri="{BB962C8B-B14F-4D97-AF65-F5344CB8AC3E}">
        <p14:creationId xmlns:p14="http://schemas.microsoft.com/office/powerpoint/2010/main" val="15041743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Supply Ships Composition </a:t>
            </a:r>
            <a:br>
              <a:rPr lang="en-US" dirty="0" smtClean="0"/>
            </a:br>
            <a:r>
              <a:rPr lang="en-US" sz="1800" dirty="0" smtClean="0"/>
              <a:t>Morse 2008, Optimization of Combat Logistic Force required to support major combat operations</a:t>
            </a:r>
            <a:endParaRPr lang="en-US" sz="2000" dirty="0"/>
          </a:p>
        </p:txBody>
      </p:sp>
      <p:pic>
        <p:nvPicPr>
          <p:cNvPr id="6" name="Content Placeholder 5"/>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028950" y="1079132"/>
            <a:ext cx="6503987" cy="5226418"/>
          </a:xfrm>
        </p:spPr>
      </p:pic>
      <p:sp>
        <p:nvSpPr>
          <p:cNvPr id="5" name="Slide Number Placeholder 4"/>
          <p:cNvSpPr>
            <a:spLocks noGrp="1"/>
          </p:cNvSpPr>
          <p:nvPr>
            <p:ph type="sldNum" sz="quarter" idx="12"/>
          </p:nvPr>
        </p:nvSpPr>
        <p:spPr/>
        <p:txBody>
          <a:bodyPr/>
          <a:lstStyle/>
          <a:p>
            <a:fld id="{8A58428C-0B70-EB4A-A8D8-207AA729FC32}" type="slidenum">
              <a:rPr lang="uk-UA" smtClean="0"/>
              <a:pPr/>
              <a:t>25</a:t>
            </a:fld>
            <a:endParaRPr lang="uk-UA" dirty="0"/>
          </a:p>
        </p:txBody>
      </p:sp>
    </p:spTree>
    <p:extLst>
      <p:ext uri="{BB962C8B-B14F-4D97-AF65-F5344CB8AC3E}">
        <p14:creationId xmlns:p14="http://schemas.microsoft.com/office/powerpoint/2010/main" val="2352932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Ships</a:t>
            </a:r>
            <a:endParaRPr lang="en-US" dirty="0"/>
          </a:p>
        </p:txBody>
      </p:sp>
      <p:sp>
        <p:nvSpPr>
          <p:cNvPr id="4" name="Slide Number Placeholder 3"/>
          <p:cNvSpPr>
            <a:spLocks noGrp="1"/>
          </p:cNvSpPr>
          <p:nvPr>
            <p:ph type="sldNum" sz="quarter" idx="12"/>
          </p:nvPr>
        </p:nvSpPr>
        <p:spPr/>
        <p:txBody>
          <a:bodyPr/>
          <a:lstStyle/>
          <a:p>
            <a:fld id="{8A58428C-0B70-EB4A-A8D8-207AA729FC32}" type="slidenum">
              <a:rPr lang="en-US" smtClean="0"/>
              <a:t>26</a:t>
            </a:fld>
            <a:endParaRPr lang="en-US"/>
          </a:p>
        </p:txBody>
      </p:sp>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t="3457"/>
          <a:stretch/>
        </p:blipFill>
        <p:spPr>
          <a:xfrm>
            <a:off x="620182" y="1185333"/>
            <a:ext cx="5312705" cy="3657600"/>
          </a:xfrm>
          <a:prstGeom prst="rect">
            <a:avLst/>
          </a:prstGeom>
        </p:spPr>
      </p:pic>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t="1501"/>
          <a:stretch/>
        </p:blipFill>
        <p:spPr>
          <a:xfrm>
            <a:off x="6261100" y="2015067"/>
            <a:ext cx="5490633" cy="4196291"/>
          </a:xfrm>
          <a:prstGeom prst="rect">
            <a:avLst/>
          </a:prstGeom>
        </p:spPr>
      </p:pic>
    </p:spTree>
    <p:extLst>
      <p:ext uri="{BB962C8B-B14F-4D97-AF65-F5344CB8AC3E}">
        <p14:creationId xmlns:p14="http://schemas.microsoft.com/office/powerpoint/2010/main" val="13952829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Ships</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8065" y="988747"/>
            <a:ext cx="4765617" cy="3667919"/>
          </a:xfrm>
        </p:spPr>
      </p:pic>
      <p:sp>
        <p:nvSpPr>
          <p:cNvPr id="4" name="Slide Number Placeholder 3"/>
          <p:cNvSpPr>
            <a:spLocks noGrp="1"/>
          </p:cNvSpPr>
          <p:nvPr>
            <p:ph type="sldNum" sz="quarter" idx="12"/>
          </p:nvPr>
        </p:nvSpPr>
        <p:spPr/>
        <p:txBody>
          <a:bodyPr/>
          <a:lstStyle/>
          <a:p>
            <a:fld id="{8A58428C-0B70-EB4A-A8D8-207AA729FC32}" type="slidenum">
              <a:rPr lang="en-US" smtClean="0"/>
              <a:t>27</a:t>
            </a:fld>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5416" y="1875366"/>
            <a:ext cx="5304367" cy="4637617"/>
          </a:xfrm>
          <a:prstGeom prst="rect">
            <a:avLst/>
          </a:prstGeom>
        </p:spPr>
      </p:pic>
    </p:spTree>
    <p:extLst>
      <p:ext uri="{BB962C8B-B14F-4D97-AF65-F5344CB8AC3E}">
        <p14:creationId xmlns:p14="http://schemas.microsoft.com/office/powerpoint/2010/main" val="21459771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TTP</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65650" y="2000250"/>
            <a:ext cx="7404100" cy="4305300"/>
          </a:xfrm>
        </p:spPr>
      </p:pic>
      <p:sp>
        <p:nvSpPr>
          <p:cNvPr id="4" name="Slide Number Placeholder 3"/>
          <p:cNvSpPr>
            <a:spLocks noGrp="1"/>
          </p:cNvSpPr>
          <p:nvPr>
            <p:ph type="sldNum" sz="quarter" idx="12"/>
          </p:nvPr>
        </p:nvSpPr>
        <p:spPr/>
        <p:txBody>
          <a:bodyPr/>
          <a:lstStyle/>
          <a:p>
            <a:fld id="{8A58428C-0B70-EB4A-A8D8-207AA729FC32}" type="slidenum">
              <a:rPr lang="uk-UA" smtClean="0"/>
              <a:pPr/>
              <a:t>28</a:t>
            </a:fld>
            <a:endParaRPr lang="uk-UA"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537" y="962139"/>
            <a:ext cx="3908465" cy="1966800"/>
          </a:xfrm>
          <a:prstGeom prst="rect">
            <a:avLst/>
          </a:prstGeom>
        </p:spPr>
      </p:pic>
    </p:spTree>
    <p:extLst>
      <p:ext uri="{BB962C8B-B14F-4D97-AF65-F5344CB8AC3E}">
        <p14:creationId xmlns:p14="http://schemas.microsoft.com/office/powerpoint/2010/main" val="1831884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Planning Norms</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95187" y="1043776"/>
            <a:ext cx="8577563" cy="5499899"/>
          </a:xfrm>
        </p:spPr>
      </p:pic>
      <p:sp>
        <p:nvSpPr>
          <p:cNvPr id="4" name="Slide Number Placeholder 3"/>
          <p:cNvSpPr>
            <a:spLocks noGrp="1"/>
          </p:cNvSpPr>
          <p:nvPr>
            <p:ph type="sldNum" sz="quarter" idx="12"/>
          </p:nvPr>
        </p:nvSpPr>
        <p:spPr/>
        <p:txBody>
          <a:bodyPr/>
          <a:lstStyle/>
          <a:p>
            <a:fld id="{8A58428C-0B70-EB4A-A8D8-207AA729FC32}" type="slidenum">
              <a:rPr lang="uk-UA" smtClean="0"/>
              <a:pPr/>
              <a:t>29</a:t>
            </a:fld>
            <a:endParaRPr lang="uk-UA" dirty="0"/>
          </a:p>
        </p:txBody>
      </p:sp>
      <p:sp>
        <p:nvSpPr>
          <p:cNvPr id="6" name="Rectangle 5"/>
          <p:cNvSpPr/>
          <p:nvPr/>
        </p:nvSpPr>
        <p:spPr bwMode="auto">
          <a:xfrm>
            <a:off x="2085981" y="3886207"/>
            <a:ext cx="8375650" cy="1000118"/>
          </a:xfrm>
          <a:prstGeom prst="rect">
            <a:avLst/>
          </a:prstGeom>
          <a:noFill/>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a typeface="ＭＳ Ｐゴシック" pitchFamily="28" charset="-128"/>
            </a:endParaRPr>
          </a:p>
        </p:txBody>
      </p:sp>
    </p:spTree>
    <p:extLst>
      <p:ext uri="{BB962C8B-B14F-4D97-AF65-F5344CB8AC3E}">
        <p14:creationId xmlns:p14="http://schemas.microsoft.com/office/powerpoint/2010/main" val="2074893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Situation</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906" y="152083"/>
            <a:ext cx="8273053" cy="6629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Content Placeholder 2"/>
          <p:cNvSpPr>
            <a:spLocks noGrp="1"/>
          </p:cNvSpPr>
          <p:nvPr>
            <p:ph idx="1"/>
          </p:nvPr>
        </p:nvSpPr>
        <p:spPr>
          <a:xfrm>
            <a:off x="8900160" y="997285"/>
            <a:ext cx="3063240" cy="5784198"/>
          </a:xfrm>
          <a:ln>
            <a:solidFill>
              <a:schemeClr val="accent1">
                <a:lumMod val="75000"/>
              </a:schemeClr>
            </a:solidFill>
          </a:ln>
        </p:spPr>
        <p:style>
          <a:lnRef idx="2">
            <a:schemeClr val="accent2"/>
          </a:lnRef>
          <a:fillRef idx="1">
            <a:schemeClr val="lt1"/>
          </a:fillRef>
          <a:effectRef idx="0">
            <a:schemeClr val="accent2"/>
          </a:effectRef>
          <a:fontRef idx="minor">
            <a:schemeClr val="dk1"/>
          </a:fontRef>
        </p:style>
        <p:txBody>
          <a:bodyPr>
            <a:normAutofit/>
          </a:bodyPr>
          <a:lstStyle/>
          <a:p>
            <a:r>
              <a:rPr lang="en-US" sz="1800" dirty="0">
                <a:latin typeface="Cambria Math" charset="0"/>
                <a:ea typeface="Cambria Math" charset="0"/>
                <a:cs typeface="Cambria Math" charset="0"/>
              </a:rPr>
              <a:t>The Chinese have threatened to assume governorship of the island of </a:t>
            </a:r>
            <a:r>
              <a:rPr lang="en-US" sz="1800" dirty="0" err="1">
                <a:latin typeface="Cambria Math" charset="0"/>
                <a:ea typeface="Cambria Math" charset="0"/>
                <a:cs typeface="Cambria Math" charset="0"/>
              </a:rPr>
              <a:t>Natuna</a:t>
            </a:r>
            <a:r>
              <a:rPr lang="en-US" sz="1800" dirty="0">
                <a:latin typeface="Cambria Math" charset="0"/>
                <a:ea typeface="Cambria Math" charset="0"/>
                <a:cs typeface="Cambria Math" charset="0"/>
              </a:rPr>
              <a:t> </a:t>
            </a:r>
            <a:r>
              <a:rPr lang="en-US" sz="1800" dirty="0" err="1">
                <a:latin typeface="Cambria Math" charset="0"/>
                <a:ea typeface="Cambria Math" charset="0"/>
                <a:cs typeface="Cambria Math" charset="0"/>
              </a:rPr>
              <a:t>Besar</a:t>
            </a:r>
            <a:r>
              <a:rPr lang="en-US" sz="1800" dirty="0">
                <a:latin typeface="Cambria Math" charset="0"/>
                <a:ea typeface="Cambria Math" charset="0"/>
                <a:cs typeface="Cambria Math" charset="0"/>
              </a:rPr>
              <a:t> to control the southern approaches to the South China </a:t>
            </a:r>
            <a:r>
              <a:rPr lang="en-US" sz="1800" dirty="0" smtClean="0">
                <a:latin typeface="Cambria Math" charset="0"/>
                <a:ea typeface="Cambria Math" charset="0"/>
                <a:cs typeface="Cambria Math" charset="0"/>
              </a:rPr>
              <a:t>Sea</a:t>
            </a:r>
          </a:p>
          <a:p>
            <a:endParaRPr lang="en-US" sz="1800" dirty="0">
              <a:latin typeface="Cambria Math" charset="0"/>
              <a:ea typeface="Cambria Math" charset="0"/>
              <a:cs typeface="Cambria Math" charset="0"/>
            </a:endParaRPr>
          </a:p>
          <a:p>
            <a:r>
              <a:rPr lang="en-US" sz="1800" dirty="0">
                <a:latin typeface="Cambria Math" charset="0"/>
                <a:ea typeface="Cambria Math" charset="0"/>
                <a:cs typeface="Cambria Math" charset="0"/>
              </a:rPr>
              <a:t>US and coalition forces have decided to intervene and deter attacks against </a:t>
            </a:r>
            <a:r>
              <a:rPr lang="en-US" sz="1800" dirty="0" err="1">
                <a:latin typeface="Cambria Math" charset="0"/>
                <a:ea typeface="Cambria Math" charset="0"/>
                <a:cs typeface="Cambria Math" charset="0"/>
              </a:rPr>
              <a:t>Natuna</a:t>
            </a:r>
            <a:r>
              <a:rPr lang="en-US" sz="1800" dirty="0">
                <a:latin typeface="Cambria Math" charset="0"/>
                <a:ea typeface="Cambria Math" charset="0"/>
                <a:cs typeface="Cambria Math" charset="0"/>
              </a:rPr>
              <a:t> </a:t>
            </a:r>
            <a:r>
              <a:rPr lang="en-US" sz="1800" dirty="0" err="1" smtClean="0">
                <a:latin typeface="Cambria Math" charset="0"/>
                <a:ea typeface="Cambria Math" charset="0"/>
                <a:cs typeface="Cambria Math" charset="0"/>
              </a:rPr>
              <a:t>Besar</a:t>
            </a:r>
            <a:endParaRPr lang="en-US" sz="1800" dirty="0" smtClean="0">
              <a:latin typeface="Cambria Math" charset="0"/>
              <a:ea typeface="Cambria Math" charset="0"/>
              <a:cs typeface="Cambria Math" charset="0"/>
            </a:endParaRPr>
          </a:p>
          <a:p>
            <a:endParaRPr lang="en-US" sz="1800" dirty="0">
              <a:latin typeface="Cambria Math" charset="0"/>
              <a:ea typeface="Cambria Math" charset="0"/>
              <a:cs typeface="Cambria Math" charset="0"/>
            </a:endParaRPr>
          </a:p>
          <a:p>
            <a:r>
              <a:rPr lang="en-US" sz="1800" dirty="0" smtClean="0">
                <a:latin typeface="Cambria Math" charset="0"/>
                <a:ea typeface="Cambria Math" charset="0"/>
                <a:cs typeface="Cambria Math" charset="0"/>
              </a:rPr>
              <a:t>The mission of U.S. forces is to </a:t>
            </a:r>
            <a:r>
              <a:rPr lang="en-US" sz="1800" b="1" dirty="0">
                <a:latin typeface="Cambria Math" charset="0"/>
                <a:ea typeface="Cambria Math" charset="0"/>
                <a:cs typeface="Cambria Math" charset="0"/>
              </a:rPr>
              <a:t>deter </a:t>
            </a:r>
            <a:r>
              <a:rPr lang="en-US" sz="1800" dirty="0" smtClean="0">
                <a:latin typeface="Cambria Math" charset="0"/>
                <a:ea typeface="Cambria Math" charset="0"/>
                <a:cs typeface="Cambria Math" charset="0"/>
              </a:rPr>
              <a:t>attacks </a:t>
            </a:r>
            <a:r>
              <a:rPr lang="en-US" sz="1800" dirty="0">
                <a:latin typeface="Cambria Math" charset="0"/>
                <a:ea typeface="Cambria Math" charset="0"/>
                <a:cs typeface="Cambria Math" charset="0"/>
              </a:rPr>
              <a:t>against </a:t>
            </a:r>
            <a:r>
              <a:rPr lang="en-US" sz="1800" dirty="0" err="1">
                <a:latin typeface="Cambria Math" charset="0"/>
                <a:ea typeface="Cambria Math" charset="0"/>
                <a:cs typeface="Cambria Math" charset="0"/>
              </a:rPr>
              <a:t>Natuna</a:t>
            </a:r>
            <a:r>
              <a:rPr lang="en-US" sz="1800" dirty="0">
                <a:latin typeface="Cambria Math" charset="0"/>
                <a:ea typeface="Cambria Math" charset="0"/>
                <a:cs typeface="Cambria Math" charset="0"/>
              </a:rPr>
              <a:t> </a:t>
            </a:r>
            <a:r>
              <a:rPr lang="en-US" sz="1800" dirty="0" err="1">
                <a:latin typeface="Cambria Math" charset="0"/>
                <a:ea typeface="Cambria Math" charset="0"/>
                <a:cs typeface="Cambria Math" charset="0"/>
              </a:rPr>
              <a:t>Besar</a:t>
            </a:r>
            <a:r>
              <a:rPr lang="en-US" sz="1800" dirty="0">
                <a:latin typeface="Cambria Math" charset="0"/>
                <a:ea typeface="Cambria Math" charset="0"/>
                <a:cs typeface="Cambria Math" charset="0"/>
              </a:rPr>
              <a:t> and Palawan before landings can occur, by holding PLAN ships at risk </a:t>
            </a:r>
            <a:endParaRPr lang="en-GB" sz="1800" dirty="0">
              <a:latin typeface="Cambria Math" charset="0"/>
              <a:ea typeface="Cambria Math" charset="0"/>
              <a:cs typeface="Cambria Math" charset="0"/>
            </a:endParaRPr>
          </a:p>
        </p:txBody>
      </p:sp>
      <p:cxnSp>
        <p:nvCxnSpPr>
          <p:cNvPr id="8" name="Straight Arrow Connector 7"/>
          <p:cNvCxnSpPr/>
          <p:nvPr/>
        </p:nvCxnSpPr>
        <p:spPr bwMode="auto">
          <a:xfrm flipH="1" flipV="1">
            <a:off x="3627120" y="4526280"/>
            <a:ext cx="5273040" cy="1295084"/>
          </a:xfrm>
          <a:prstGeom prst="straightConnector1">
            <a:avLst/>
          </a:prstGeom>
          <a:solidFill>
            <a:schemeClr val="accent1"/>
          </a:solidFill>
          <a:ln w="31750" cap="flat" cmpd="sng" algn="ctr">
            <a:solidFill>
              <a:schemeClr val="accent1">
                <a:lumMod val="50000"/>
              </a:schemeClr>
            </a:solidFill>
            <a:prstDash val="solid"/>
            <a:round/>
            <a:headEnd type="none" w="med" len="med"/>
            <a:tailEnd type="triangle"/>
          </a:ln>
          <a:effectLst/>
        </p:spPr>
      </p:cxnSp>
      <p:sp>
        <p:nvSpPr>
          <p:cNvPr id="3" name="Slide Number Placeholder 2"/>
          <p:cNvSpPr>
            <a:spLocks noGrp="1"/>
          </p:cNvSpPr>
          <p:nvPr>
            <p:ph type="sldNum" sz="quarter" idx="12"/>
          </p:nvPr>
        </p:nvSpPr>
        <p:spPr/>
        <p:txBody>
          <a:bodyPr/>
          <a:lstStyle/>
          <a:p>
            <a:fld id="{8A58428C-0B70-EB4A-A8D8-207AA729FC32}" type="slidenum">
              <a:rPr lang="en-US" smtClean="0"/>
              <a:t>3</a:t>
            </a:fld>
            <a:endParaRPr lang="en-US" dirty="0"/>
          </a:p>
        </p:txBody>
      </p:sp>
    </p:spTree>
    <p:extLst>
      <p:ext uri="{BB962C8B-B14F-4D97-AF65-F5344CB8AC3E}">
        <p14:creationId xmlns:p14="http://schemas.microsoft.com/office/powerpoint/2010/main" val="15909192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Average Transfer Rates</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31900" y="1042193"/>
            <a:ext cx="10006000" cy="5115719"/>
          </a:xfrm>
        </p:spPr>
      </p:pic>
      <p:sp>
        <p:nvSpPr>
          <p:cNvPr id="4" name="Slide Number Placeholder 3"/>
          <p:cNvSpPr>
            <a:spLocks noGrp="1"/>
          </p:cNvSpPr>
          <p:nvPr>
            <p:ph type="sldNum" sz="quarter" idx="12"/>
          </p:nvPr>
        </p:nvSpPr>
        <p:spPr/>
        <p:txBody>
          <a:bodyPr/>
          <a:lstStyle/>
          <a:p>
            <a:fld id="{8A58428C-0B70-EB4A-A8D8-207AA729FC32}" type="slidenum">
              <a:rPr lang="uk-UA" smtClean="0"/>
              <a:pPr/>
              <a:t>30</a:t>
            </a:fld>
            <a:endParaRPr lang="uk-UA" dirty="0"/>
          </a:p>
        </p:txBody>
      </p:sp>
    </p:spTree>
    <p:extLst>
      <p:ext uri="{BB962C8B-B14F-4D97-AF65-F5344CB8AC3E}">
        <p14:creationId xmlns:p14="http://schemas.microsoft.com/office/powerpoint/2010/main" val="8945377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Consumption Rates</a:t>
            </a:r>
            <a:br>
              <a:rPr lang="en-US" dirty="0" smtClean="0"/>
            </a:br>
            <a:r>
              <a:rPr lang="en-US" sz="1600" dirty="0" smtClean="0"/>
              <a:t>Long 2011 Optimizing Logistics Planning factors for fuel rate consumption within the fifth fleet area of responsibility</a:t>
            </a:r>
            <a:endParaRPr lang="en-US" sz="1600"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70150" y="994568"/>
            <a:ext cx="7988300" cy="5418338"/>
          </a:xfrm>
        </p:spPr>
      </p:pic>
      <p:sp>
        <p:nvSpPr>
          <p:cNvPr id="4" name="Slide Number Placeholder 3"/>
          <p:cNvSpPr>
            <a:spLocks noGrp="1"/>
          </p:cNvSpPr>
          <p:nvPr>
            <p:ph type="sldNum" sz="quarter" idx="12"/>
          </p:nvPr>
        </p:nvSpPr>
        <p:spPr/>
        <p:txBody>
          <a:bodyPr/>
          <a:lstStyle/>
          <a:p>
            <a:fld id="{8A58428C-0B70-EB4A-A8D8-207AA729FC32}" type="slidenum">
              <a:rPr lang="uk-UA" smtClean="0"/>
              <a:pPr/>
              <a:t>31</a:t>
            </a:fld>
            <a:endParaRPr lang="uk-UA" dirty="0"/>
          </a:p>
        </p:txBody>
      </p:sp>
    </p:spTree>
    <p:extLst>
      <p:ext uri="{BB962C8B-B14F-4D97-AF65-F5344CB8AC3E}">
        <p14:creationId xmlns:p14="http://schemas.microsoft.com/office/powerpoint/2010/main" val="11206408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Planning Info</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77109" y="909418"/>
            <a:ext cx="10252916" cy="5575193"/>
          </a:xfrm>
        </p:spPr>
      </p:pic>
      <p:sp>
        <p:nvSpPr>
          <p:cNvPr id="4" name="Slide Number Placeholder 3"/>
          <p:cNvSpPr>
            <a:spLocks noGrp="1"/>
          </p:cNvSpPr>
          <p:nvPr>
            <p:ph type="sldNum" sz="quarter" idx="12"/>
          </p:nvPr>
        </p:nvSpPr>
        <p:spPr/>
        <p:txBody>
          <a:bodyPr/>
          <a:lstStyle/>
          <a:p>
            <a:fld id="{8A58428C-0B70-EB4A-A8D8-207AA729FC32}" type="slidenum">
              <a:rPr lang="uk-UA" smtClean="0"/>
              <a:pPr/>
              <a:t>32</a:t>
            </a:fld>
            <a:endParaRPr lang="uk-UA" dirty="0"/>
          </a:p>
        </p:txBody>
      </p:sp>
    </p:spTree>
    <p:extLst>
      <p:ext uri="{BB962C8B-B14F-4D97-AF65-F5344CB8AC3E}">
        <p14:creationId xmlns:p14="http://schemas.microsoft.com/office/powerpoint/2010/main" val="18937793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Planning Info</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85900" y="1629349"/>
            <a:ext cx="9220200" cy="3886200"/>
          </a:xfrm>
        </p:spPr>
      </p:pic>
      <p:sp>
        <p:nvSpPr>
          <p:cNvPr id="4" name="Slide Number Placeholder 3"/>
          <p:cNvSpPr>
            <a:spLocks noGrp="1"/>
          </p:cNvSpPr>
          <p:nvPr>
            <p:ph type="sldNum" sz="quarter" idx="12"/>
          </p:nvPr>
        </p:nvSpPr>
        <p:spPr/>
        <p:txBody>
          <a:bodyPr/>
          <a:lstStyle/>
          <a:p>
            <a:fld id="{8A58428C-0B70-EB4A-A8D8-207AA729FC32}" type="slidenum">
              <a:rPr lang="uk-UA" smtClean="0"/>
              <a:pPr/>
              <a:t>33</a:t>
            </a:fld>
            <a:endParaRPr lang="uk-UA" dirty="0"/>
          </a:p>
        </p:txBody>
      </p:sp>
    </p:spTree>
    <p:extLst>
      <p:ext uri="{BB962C8B-B14F-4D97-AF65-F5344CB8AC3E}">
        <p14:creationId xmlns:p14="http://schemas.microsoft.com/office/powerpoint/2010/main" val="14597237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Planning Info</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60500" y="1551781"/>
            <a:ext cx="9271000" cy="4013200"/>
          </a:xfrm>
        </p:spPr>
      </p:pic>
      <p:sp>
        <p:nvSpPr>
          <p:cNvPr id="4" name="Slide Number Placeholder 3"/>
          <p:cNvSpPr>
            <a:spLocks noGrp="1"/>
          </p:cNvSpPr>
          <p:nvPr>
            <p:ph type="sldNum" sz="quarter" idx="12"/>
          </p:nvPr>
        </p:nvSpPr>
        <p:spPr/>
        <p:txBody>
          <a:bodyPr/>
          <a:lstStyle/>
          <a:p>
            <a:fld id="{8A58428C-0B70-EB4A-A8D8-207AA729FC32}" type="slidenum">
              <a:rPr lang="uk-UA" smtClean="0"/>
              <a:pPr/>
              <a:t>34</a:t>
            </a:fld>
            <a:endParaRPr lang="uk-UA" dirty="0"/>
          </a:p>
        </p:txBody>
      </p:sp>
    </p:spTree>
    <p:extLst>
      <p:ext uri="{BB962C8B-B14F-4D97-AF65-F5344CB8AC3E}">
        <p14:creationId xmlns:p14="http://schemas.microsoft.com/office/powerpoint/2010/main" val="7236308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Planning Info</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37662" y="1043335"/>
            <a:ext cx="6877850" cy="5500340"/>
          </a:xfrm>
        </p:spPr>
      </p:pic>
      <p:sp>
        <p:nvSpPr>
          <p:cNvPr id="4" name="Slide Number Placeholder 3"/>
          <p:cNvSpPr>
            <a:spLocks noGrp="1"/>
          </p:cNvSpPr>
          <p:nvPr>
            <p:ph type="sldNum" sz="quarter" idx="12"/>
          </p:nvPr>
        </p:nvSpPr>
        <p:spPr/>
        <p:txBody>
          <a:bodyPr/>
          <a:lstStyle/>
          <a:p>
            <a:fld id="{8A58428C-0B70-EB4A-A8D8-207AA729FC32}" type="slidenum">
              <a:rPr lang="uk-UA" smtClean="0"/>
              <a:pPr/>
              <a:t>35</a:t>
            </a:fld>
            <a:endParaRPr lang="uk-UA" dirty="0"/>
          </a:p>
        </p:txBody>
      </p:sp>
    </p:spTree>
    <p:extLst>
      <p:ext uri="{BB962C8B-B14F-4D97-AF65-F5344CB8AC3E}">
        <p14:creationId xmlns:p14="http://schemas.microsoft.com/office/powerpoint/2010/main" val="8632483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Planning Info</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49585" y="1109662"/>
            <a:ext cx="6608778" cy="5307472"/>
          </a:xfrm>
        </p:spPr>
      </p:pic>
      <p:sp>
        <p:nvSpPr>
          <p:cNvPr id="4" name="Slide Number Placeholder 3"/>
          <p:cNvSpPr>
            <a:spLocks noGrp="1"/>
          </p:cNvSpPr>
          <p:nvPr>
            <p:ph type="sldNum" sz="quarter" idx="12"/>
          </p:nvPr>
        </p:nvSpPr>
        <p:spPr/>
        <p:txBody>
          <a:bodyPr/>
          <a:lstStyle/>
          <a:p>
            <a:fld id="{8A58428C-0B70-EB4A-A8D8-207AA729FC32}" type="slidenum">
              <a:rPr lang="uk-UA" smtClean="0"/>
              <a:pPr/>
              <a:t>36</a:t>
            </a:fld>
            <a:endParaRPr lang="uk-UA" dirty="0"/>
          </a:p>
        </p:txBody>
      </p:sp>
    </p:spTree>
    <p:extLst>
      <p:ext uri="{BB962C8B-B14F-4D97-AF65-F5344CB8AC3E}">
        <p14:creationId xmlns:p14="http://schemas.microsoft.com/office/powerpoint/2010/main" val="215633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Tasking</a:t>
            </a:r>
            <a:endParaRPr lang="en-US" dirty="0"/>
          </a:p>
        </p:txBody>
      </p:sp>
      <p:sp>
        <p:nvSpPr>
          <p:cNvPr id="3" name="Content Placeholder 2"/>
          <p:cNvSpPr>
            <a:spLocks noGrp="1"/>
          </p:cNvSpPr>
          <p:nvPr>
            <p:ph idx="1"/>
          </p:nvPr>
        </p:nvSpPr>
        <p:spPr/>
        <p:txBody>
          <a:bodyPr>
            <a:normAutofit fontScale="92500" lnSpcReduction="10000"/>
          </a:bodyPr>
          <a:lstStyle/>
          <a:p>
            <a:r>
              <a:rPr lang="en-US" dirty="0"/>
              <a:t>Given a distributed maritime operations </a:t>
            </a:r>
            <a:r>
              <a:rPr lang="en-US" dirty="0" smtClean="0"/>
              <a:t>concept where contributions </a:t>
            </a:r>
            <a:r>
              <a:rPr lang="en-US" dirty="0"/>
              <a:t>to sea control are made by joint, combined, and coalition </a:t>
            </a:r>
            <a:r>
              <a:rPr lang="en-US" dirty="0" smtClean="0"/>
              <a:t>partners </a:t>
            </a:r>
            <a:r>
              <a:rPr lang="mr-IN" dirty="0" smtClean="0"/>
              <a:t>–</a:t>
            </a:r>
            <a:r>
              <a:rPr lang="en-US" dirty="0" smtClean="0"/>
              <a:t> Fleet Tactical Grid</a:t>
            </a:r>
            <a:endParaRPr lang="en-US" dirty="0"/>
          </a:p>
          <a:p>
            <a:endParaRPr lang="en-US" dirty="0" smtClean="0"/>
          </a:p>
          <a:p>
            <a:r>
              <a:rPr lang="en-US" b="1" dirty="0" smtClean="0"/>
              <a:t>COMPAC J4 and OPNAV N4</a:t>
            </a:r>
          </a:p>
          <a:p>
            <a:pPr lvl="1"/>
            <a:r>
              <a:rPr lang="en-US" u="sng" dirty="0" smtClean="0"/>
              <a:t>Design an </a:t>
            </a:r>
            <a:r>
              <a:rPr lang="en-US" b="1" u="sng" dirty="0" smtClean="0"/>
              <a:t>expeditionary</a:t>
            </a:r>
            <a:r>
              <a:rPr lang="en-US" u="sng" dirty="0" smtClean="0"/>
              <a:t> and </a:t>
            </a:r>
            <a:r>
              <a:rPr lang="en-US" b="1" u="sng" dirty="0" smtClean="0"/>
              <a:t>distributed logistics system </a:t>
            </a:r>
            <a:r>
              <a:rPr lang="en-US" u="sng" dirty="0" smtClean="0"/>
              <a:t>to support the distributed operations at sea</a:t>
            </a:r>
          </a:p>
          <a:p>
            <a:pPr lvl="2"/>
            <a:r>
              <a:rPr lang="en-US" dirty="0" smtClean="0"/>
              <a:t>Maximize fuel and ammunition available </a:t>
            </a:r>
          </a:p>
          <a:p>
            <a:pPr lvl="2"/>
            <a:r>
              <a:rPr lang="en-US" dirty="0" smtClean="0"/>
              <a:t>Minimize risk to logistics forces</a:t>
            </a:r>
          </a:p>
          <a:p>
            <a:pPr lvl="2"/>
            <a:r>
              <a:rPr lang="en-US" dirty="0" smtClean="0"/>
              <a:t>Assess unconventional ideas such as the civilian afloat fuel commodities market </a:t>
            </a:r>
          </a:p>
        </p:txBody>
      </p:sp>
      <p:sp>
        <p:nvSpPr>
          <p:cNvPr id="4" name="Slide Number Placeholder 3"/>
          <p:cNvSpPr>
            <a:spLocks noGrp="1"/>
          </p:cNvSpPr>
          <p:nvPr>
            <p:ph type="sldNum" sz="quarter" idx="12"/>
          </p:nvPr>
        </p:nvSpPr>
        <p:spPr/>
        <p:txBody>
          <a:bodyPr/>
          <a:lstStyle/>
          <a:p>
            <a:fld id="{8A58428C-0B70-EB4A-A8D8-207AA729FC32}" type="slidenum">
              <a:rPr lang="en-US" smtClean="0"/>
              <a:t>4</a:t>
            </a:fld>
            <a:endParaRPr lang="en-US"/>
          </a:p>
        </p:txBody>
      </p:sp>
    </p:spTree>
    <p:extLst>
      <p:ext uri="{BB962C8B-B14F-4D97-AF65-F5344CB8AC3E}">
        <p14:creationId xmlns:p14="http://schemas.microsoft.com/office/powerpoint/2010/main" val="27860543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Bottom Line Up Front</a:t>
            </a:r>
            <a:endParaRPr lang="en-US" dirty="0"/>
          </a:p>
        </p:txBody>
      </p:sp>
      <p:sp>
        <p:nvSpPr>
          <p:cNvPr id="3" name="Content Placeholder 2"/>
          <p:cNvSpPr>
            <a:spLocks noGrp="1"/>
          </p:cNvSpPr>
          <p:nvPr>
            <p:ph idx="1"/>
          </p:nvPr>
        </p:nvSpPr>
        <p:spPr>
          <a:xfrm>
            <a:off x="525192" y="888436"/>
            <a:ext cx="11755902" cy="4949825"/>
          </a:xfrm>
        </p:spPr>
        <p:txBody>
          <a:bodyPr>
            <a:normAutofit/>
          </a:bodyPr>
          <a:lstStyle/>
          <a:p>
            <a:r>
              <a:rPr lang="en-US" sz="2200" b="1" dirty="0" smtClean="0">
                <a:solidFill>
                  <a:schemeClr val="accent2"/>
                </a:solidFill>
              </a:rPr>
              <a:t>One </a:t>
            </a:r>
            <a:r>
              <a:rPr lang="en-US" sz="2200" b="1" dirty="0">
                <a:solidFill>
                  <a:schemeClr val="accent2"/>
                </a:solidFill>
              </a:rPr>
              <a:t>T-AOE and one T-AKE </a:t>
            </a:r>
            <a:r>
              <a:rPr lang="en-US" sz="2200" dirty="0"/>
              <a:t>can support a Carrier Strike Group and two Surface Action Groups </a:t>
            </a:r>
            <a:r>
              <a:rPr lang="en-US" sz="2200" dirty="0" smtClean="0"/>
              <a:t>through the </a:t>
            </a:r>
            <a:r>
              <a:rPr lang="en-US" sz="2200" b="1" dirty="0" smtClean="0">
                <a:solidFill>
                  <a:schemeClr val="accent2"/>
                </a:solidFill>
              </a:rPr>
              <a:t>gas station refueling method </a:t>
            </a:r>
            <a:r>
              <a:rPr lang="en-US" sz="2200" dirty="0" smtClean="0"/>
              <a:t>during </a:t>
            </a:r>
            <a:r>
              <a:rPr lang="en-US" sz="2200" b="1" dirty="0" smtClean="0">
                <a:solidFill>
                  <a:schemeClr val="accent2"/>
                </a:solidFill>
              </a:rPr>
              <a:t>operations </a:t>
            </a:r>
            <a:r>
              <a:rPr lang="en-US" sz="2200" b="1" dirty="0">
                <a:solidFill>
                  <a:schemeClr val="accent2"/>
                </a:solidFill>
              </a:rPr>
              <a:t>with increased tensions</a:t>
            </a:r>
            <a:r>
              <a:rPr lang="en-US" sz="2200" dirty="0"/>
              <a:t> in the South China Sea</a:t>
            </a:r>
            <a:r>
              <a:rPr lang="en-US" sz="2200" dirty="0" smtClean="0"/>
              <a:t>.</a:t>
            </a:r>
          </a:p>
          <a:p>
            <a:endParaRPr lang="en-GB" sz="100" dirty="0"/>
          </a:p>
          <a:p>
            <a:r>
              <a:rPr lang="en-US" sz="2200" b="1" dirty="0" smtClean="0">
                <a:solidFill>
                  <a:schemeClr val="accent2"/>
                </a:solidFill>
              </a:rPr>
              <a:t>Two </a:t>
            </a:r>
            <a:r>
              <a:rPr lang="en-US" sz="2200" b="1" dirty="0">
                <a:solidFill>
                  <a:schemeClr val="accent2"/>
                </a:solidFill>
              </a:rPr>
              <a:t>T-AOEs and two T-AKEs </a:t>
            </a:r>
            <a:r>
              <a:rPr lang="en-US" sz="2200" dirty="0"/>
              <a:t>can support these same forces with </a:t>
            </a:r>
            <a:r>
              <a:rPr lang="en-US" sz="2200" b="1" dirty="0">
                <a:solidFill>
                  <a:schemeClr val="accent2"/>
                </a:solidFill>
              </a:rPr>
              <a:t>delivery boy refueling </a:t>
            </a:r>
            <a:r>
              <a:rPr lang="en-US" sz="2200" dirty="0"/>
              <a:t>during an </a:t>
            </a:r>
            <a:r>
              <a:rPr lang="en-US" sz="2200" b="1" dirty="0">
                <a:solidFill>
                  <a:schemeClr val="accent2"/>
                </a:solidFill>
              </a:rPr>
              <a:t>increased operational tempo</a:t>
            </a:r>
            <a:r>
              <a:rPr lang="en-US" sz="2200" dirty="0"/>
              <a:t>, but will be at </a:t>
            </a:r>
            <a:r>
              <a:rPr lang="en-US" sz="2200" dirty="0" smtClean="0"/>
              <a:t>a </a:t>
            </a:r>
            <a:r>
              <a:rPr lang="en-US" sz="2200" b="1" dirty="0" smtClean="0">
                <a:solidFill>
                  <a:schemeClr val="accent2"/>
                </a:solidFill>
              </a:rPr>
              <a:t>94</a:t>
            </a:r>
            <a:r>
              <a:rPr lang="en-US" sz="2200" b="1" dirty="0">
                <a:solidFill>
                  <a:schemeClr val="accent2"/>
                </a:solidFill>
              </a:rPr>
              <a:t>%</a:t>
            </a:r>
            <a:r>
              <a:rPr lang="en-US" sz="2200" dirty="0"/>
              <a:t> </a:t>
            </a:r>
            <a:r>
              <a:rPr lang="en-US" sz="2200" dirty="0" smtClean="0"/>
              <a:t>utilization rate, </a:t>
            </a:r>
            <a:r>
              <a:rPr lang="en-US" sz="2200" dirty="0" smtClean="0">
                <a:solidFill>
                  <a:schemeClr val="accent2"/>
                </a:solidFill>
              </a:rPr>
              <a:t>unsustainable for continuous operations.</a:t>
            </a:r>
          </a:p>
          <a:p>
            <a:endParaRPr lang="en-GB" sz="300" dirty="0">
              <a:solidFill>
                <a:schemeClr val="accent2"/>
              </a:solidFill>
            </a:endParaRPr>
          </a:p>
          <a:p>
            <a:r>
              <a:rPr lang="en-US" sz="2200" dirty="0" smtClean="0"/>
              <a:t>By adding </a:t>
            </a:r>
            <a:r>
              <a:rPr lang="en-US" sz="2200" dirty="0"/>
              <a:t>two </a:t>
            </a:r>
            <a:r>
              <a:rPr lang="en-US" sz="2200" dirty="0" smtClean="0"/>
              <a:t>CLF-5000s </a:t>
            </a:r>
            <a:r>
              <a:rPr lang="en-US" sz="2200" dirty="0"/>
              <a:t>to the </a:t>
            </a:r>
            <a:r>
              <a:rPr lang="en-US" sz="2200" dirty="0" smtClean="0"/>
              <a:t>logistics fleet, utilization of resupply ships drops </a:t>
            </a:r>
            <a:r>
              <a:rPr lang="en-US" sz="2200" dirty="0"/>
              <a:t>to </a:t>
            </a:r>
            <a:r>
              <a:rPr lang="en-US" sz="2200" b="1" dirty="0" smtClean="0">
                <a:solidFill>
                  <a:schemeClr val="accent2"/>
                </a:solidFill>
              </a:rPr>
              <a:t>56%</a:t>
            </a:r>
            <a:r>
              <a:rPr lang="en-US" sz="2200" dirty="0" smtClean="0"/>
              <a:t>.</a:t>
            </a:r>
            <a:endParaRPr lang="en-GB" sz="2200" dirty="0"/>
          </a:p>
        </p:txBody>
      </p:sp>
      <p:sp>
        <p:nvSpPr>
          <p:cNvPr id="4" name="Slide Number Placeholder 3"/>
          <p:cNvSpPr>
            <a:spLocks noGrp="1"/>
          </p:cNvSpPr>
          <p:nvPr>
            <p:ph type="sldNum" sz="quarter" idx="12"/>
          </p:nvPr>
        </p:nvSpPr>
        <p:spPr/>
        <p:txBody>
          <a:bodyPr/>
          <a:lstStyle/>
          <a:p>
            <a:fld id="{8A58428C-0B70-EB4A-A8D8-207AA729FC32}" type="slidenum">
              <a:rPr lang="en-US" smtClean="0"/>
              <a:t>5</a:t>
            </a:fld>
            <a:endParaRPr lang="en-US" dirty="0"/>
          </a:p>
        </p:txBody>
      </p:sp>
      <p:graphicFrame>
        <p:nvGraphicFramePr>
          <p:cNvPr id="7" name="Chart 6"/>
          <p:cNvGraphicFramePr>
            <a:graphicFrameLocks/>
          </p:cNvGraphicFramePr>
          <p:nvPr>
            <p:extLst>
              <p:ext uri="{D42A27DB-BD31-4B8C-83A1-F6EECF244321}">
                <p14:modId xmlns:p14="http://schemas.microsoft.com/office/powerpoint/2010/main" val="493975417"/>
              </p:ext>
            </p:extLst>
          </p:nvPr>
        </p:nvGraphicFramePr>
        <p:xfrm>
          <a:off x="6716598" y="3614738"/>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p:cNvGraphicFramePr>
            <a:graphicFrameLocks/>
          </p:cNvGraphicFramePr>
          <p:nvPr>
            <p:extLst>
              <p:ext uri="{D42A27DB-BD31-4B8C-83A1-F6EECF244321}">
                <p14:modId xmlns:p14="http://schemas.microsoft.com/office/powerpoint/2010/main" val="1805208719"/>
              </p:ext>
            </p:extLst>
          </p:nvPr>
        </p:nvGraphicFramePr>
        <p:xfrm>
          <a:off x="1334895" y="3614738"/>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4473744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Assumptions</a:t>
            </a:r>
            <a:endParaRPr lang="en-US" dirty="0"/>
          </a:p>
        </p:txBody>
      </p:sp>
      <p:sp>
        <p:nvSpPr>
          <p:cNvPr id="3" name="Content Placeholder 2"/>
          <p:cNvSpPr>
            <a:spLocks noGrp="1"/>
          </p:cNvSpPr>
          <p:nvPr>
            <p:ph sz="half" idx="1"/>
          </p:nvPr>
        </p:nvSpPr>
        <p:spPr>
          <a:xfrm>
            <a:off x="711200" y="1003300"/>
            <a:ext cx="5384800" cy="4666697"/>
          </a:xfrm>
        </p:spPr>
        <p:txBody>
          <a:bodyPr>
            <a:noAutofit/>
          </a:bodyPr>
          <a:lstStyle/>
          <a:p>
            <a:pPr marL="0" indent="0">
              <a:buNone/>
            </a:pPr>
            <a:r>
              <a:rPr lang="en-US" sz="1800" u="sng" dirty="0" smtClean="0"/>
              <a:t>Geographic/Location Assumptions:</a:t>
            </a:r>
          </a:p>
          <a:p>
            <a:pPr marL="0" indent="0">
              <a:buNone/>
            </a:pPr>
            <a:endParaRPr lang="en-US" sz="1800" u="sng" dirty="0" smtClean="0"/>
          </a:p>
          <a:p>
            <a:r>
              <a:rPr lang="en-US" sz="1800" dirty="0" smtClean="0"/>
              <a:t>US and coalition forces are defending and deterring attacks at </a:t>
            </a:r>
            <a:r>
              <a:rPr lang="en-US" sz="1800" dirty="0" err="1" smtClean="0"/>
              <a:t>Natuna</a:t>
            </a:r>
            <a:r>
              <a:rPr lang="en-US" sz="1800" dirty="0" smtClean="0"/>
              <a:t> </a:t>
            </a:r>
            <a:r>
              <a:rPr lang="en-US" sz="1800" dirty="0" err="1" smtClean="0"/>
              <a:t>Besar</a:t>
            </a:r>
            <a:endParaRPr lang="en-US" sz="1800" dirty="0" smtClean="0"/>
          </a:p>
          <a:p>
            <a:endParaRPr lang="en-US" sz="1800" dirty="0" smtClean="0"/>
          </a:p>
          <a:p>
            <a:r>
              <a:rPr lang="en-US" sz="1800" dirty="0" smtClean="0"/>
              <a:t>US Allies in region</a:t>
            </a:r>
          </a:p>
          <a:p>
            <a:pPr lvl="1"/>
            <a:r>
              <a:rPr lang="en-US" sz="1800" dirty="0" smtClean="0"/>
              <a:t>Singapore</a:t>
            </a:r>
          </a:p>
          <a:p>
            <a:pPr lvl="2"/>
            <a:r>
              <a:rPr lang="en-US" sz="1800" dirty="0" err="1" smtClean="0"/>
              <a:t>Sembawang</a:t>
            </a:r>
            <a:r>
              <a:rPr lang="en-US" sz="1800" dirty="0" smtClean="0"/>
              <a:t> Naval Base</a:t>
            </a:r>
          </a:p>
          <a:p>
            <a:pPr lvl="1"/>
            <a:r>
              <a:rPr lang="en-US" sz="1800" dirty="0" smtClean="0"/>
              <a:t>Philippines</a:t>
            </a:r>
          </a:p>
          <a:p>
            <a:pPr lvl="2"/>
            <a:r>
              <a:rPr lang="en-US" sz="1800" dirty="0" smtClean="0"/>
              <a:t>Subic Bay</a:t>
            </a:r>
          </a:p>
          <a:p>
            <a:pPr lvl="1"/>
            <a:r>
              <a:rPr lang="en-US" sz="1800" dirty="0" smtClean="0"/>
              <a:t>Vietnam</a:t>
            </a:r>
          </a:p>
          <a:p>
            <a:pPr lvl="2"/>
            <a:r>
              <a:rPr lang="en-US" sz="1800" dirty="0" smtClean="0"/>
              <a:t>Cam </a:t>
            </a:r>
            <a:r>
              <a:rPr lang="en-US" sz="1800" dirty="0" err="1" smtClean="0"/>
              <a:t>Rahn</a:t>
            </a:r>
            <a:r>
              <a:rPr lang="en-US" sz="1800" dirty="0" smtClean="0"/>
              <a:t> Bay</a:t>
            </a:r>
          </a:p>
          <a:p>
            <a:pPr lvl="1"/>
            <a:r>
              <a:rPr lang="en-US" sz="1800" dirty="0" smtClean="0"/>
              <a:t>Brunei</a:t>
            </a:r>
          </a:p>
          <a:p>
            <a:pPr lvl="2"/>
            <a:r>
              <a:rPr lang="en-US" sz="1800" dirty="0" smtClean="0"/>
              <a:t>Royal Naval Base</a:t>
            </a:r>
          </a:p>
        </p:txBody>
      </p:sp>
      <p:sp>
        <p:nvSpPr>
          <p:cNvPr id="4" name="Content Placeholder 3"/>
          <p:cNvSpPr>
            <a:spLocks noGrp="1"/>
          </p:cNvSpPr>
          <p:nvPr>
            <p:ph sz="half" idx="2"/>
          </p:nvPr>
        </p:nvSpPr>
        <p:spPr>
          <a:xfrm>
            <a:off x="6400800" y="1003300"/>
            <a:ext cx="5384800" cy="4868179"/>
          </a:xfrm>
        </p:spPr>
        <p:txBody>
          <a:bodyPr>
            <a:noAutofit/>
          </a:bodyPr>
          <a:lstStyle/>
          <a:p>
            <a:pPr marL="0" indent="0">
              <a:buNone/>
            </a:pPr>
            <a:r>
              <a:rPr lang="en-US" sz="1800" u="sng" dirty="0" smtClean="0"/>
              <a:t>Logistics Assumptions:</a:t>
            </a:r>
          </a:p>
          <a:p>
            <a:pPr marL="0" indent="0">
              <a:buNone/>
            </a:pPr>
            <a:endParaRPr lang="en-US" sz="1800" u="sng" dirty="0" smtClean="0"/>
          </a:p>
          <a:p>
            <a:r>
              <a:rPr lang="en-US" sz="1800" dirty="0" smtClean="0"/>
              <a:t>7</a:t>
            </a:r>
            <a:r>
              <a:rPr lang="en-US" sz="1800" baseline="30000" dirty="0" smtClean="0"/>
              <a:t>th</a:t>
            </a:r>
            <a:r>
              <a:rPr lang="en-US" sz="1800" dirty="0" smtClean="0"/>
              <a:t> </a:t>
            </a:r>
            <a:r>
              <a:rPr lang="en-US" sz="1800" dirty="0"/>
              <a:t>Fleet as the baseline for demand</a:t>
            </a:r>
          </a:p>
          <a:p>
            <a:pPr lvl="1"/>
            <a:r>
              <a:rPr lang="en-US" sz="1400" dirty="0" smtClean="0"/>
              <a:t>1 x Carrier Strike Group (CSG): 1 x CVN, 3 x DDG, 1 x CG</a:t>
            </a:r>
          </a:p>
          <a:p>
            <a:pPr lvl="1"/>
            <a:r>
              <a:rPr lang="en-US" sz="1400" dirty="0" smtClean="0"/>
              <a:t>1 x Surface Action Group (SAG): 3 x DDG</a:t>
            </a:r>
          </a:p>
          <a:p>
            <a:pPr lvl="1"/>
            <a:r>
              <a:rPr lang="en-US" sz="1400" dirty="0" smtClean="0"/>
              <a:t>1 x </a:t>
            </a:r>
            <a:r>
              <a:rPr lang="en-US" sz="1400" dirty="0"/>
              <a:t>Surface Action Group (</a:t>
            </a:r>
            <a:r>
              <a:rPr lang="en-US" sz="1400" dirty="0" smtClean="0"/>
              <a:t>SAG) : 1 x DDG, 2 x CG</a:t>
            </a:r>
          </a:p>
          <a:p>
            <a:pPr lvl="1"/>
            <a:endParaRPr lang="en-US" sz="1800" dirty="0" smtClean="0"/>
          </a:p>
          <a:p>
            <a:r>
              <a:rPr lang="en-US" sz="1800" dirty="0" smtClean="0"/>
              <a:t>Re-supply of fuel and ammunition only</a:t>
            </a:r>
          </a:p>
          <a:p>
            <a:endParaRPr lang="en-US" sz="1800" dirty="0" smtClean="0"/>
          </a:p>
          <a:p>
            <a:pPr marL="342900" lvl="1" indent="-342900">
              <a:buFontTx/>
              <a:buChar char="•"/>
            </a:pPr>
            <a:r>
              <a:rPr lang="en-US" sz="1800" dirty="0" smtClean="0"/>
              <a:t>Fuel </a:t>
            </a:r>
            <a:r>
              <a:rPr lang="en-US" sz="1800" dirty="0"/>
              <a:t>consumption rate and ammo consumption </a:t>
            </a:r>
            <a:r>
              <a:rPr lang="en-US" sz="1800" dirty="0" smtClean="0"/>
              <a:t>rate remain constant in each scenario</a:t>
            </a:r>
            <a:endParaRPr lang="en-US" sz="1800" dirty="0"/>
          </a:p>
          <a:p>
            <a:endParaRPr lang="en-US" sz="1800" dirty="0" smtClean="0"/>
          </a:p>
          <a:p>
            <a:r>
              <a:rPr lang="en-US" sz="1800" dirty="0"/>
              <a:t>Time to resupply will be based on distance and amount of fuel/ammo needed</a:t>
            </a:r>
          </a:p>
          <a:p>
            <a:pPr lvl="1"/>
            <a:r>
              <a:rPr lang="en-US" sz="1600" dirty="0" smtClean="0"/>
              <a:t>Surface ships signal for resupply at </a:t>
            </a:r>
            <a:r>
              <a:rPr lang="en-US" sz="1600" b="1" dirty="0" smtClean="0"/>
              <a:t>75% fuel </a:t>
            </a:r>
            <a:r>
              <a:rPr lang="en-US" sz="1600" dirty="0" smtClean="0"/>
              <a:t>or ammo availability </a:t>
            </a:r>
          </a:p>
          <a:p>
            <a:endParaRPr lang="en-US" sz="1800" dirty="0"/>
          </a:p>
          <a:p>
            <a:endParaRPr lang="en-US" sz="1800" dirty="0" smtClean="0"/>
          </a:p>
        </p:txBody>
      </p:sp>
      <p:sp>
        <p:nvSpPr>
          <p:cNvPr id="7" name="Slide Number Placeholder 6"/>
          <p:cNvSpPr>
            <a:spLocks noGrp="1"/>
          </p:cNvSpPr>
          <p:nvPr>
            <p:ph type="sldNum" sz="quarter" idx="12"/>
          </p:nvPr>
        </p:nvSpPr>
        <p:spPr>
          <a:xfrm>
            <a:off x="9242096" y="6258363"/>
            <a:ext cx="2844800" cy="476250"/>
          </a:xfrm>
        </p:spPr>
        <p:txBody>
          <a:bodyPr/>
          <a:lstStyle/>
          <a:p>
            <a:fld id="{8A58428C-0B70-EB4A-A8D8-207AA729FC32}" type="slidenum">
              <a:rPr lang="en-US" smtClean="0"/>
              <a:t>6</a:t>
            </a:fld>
            <a:endParaRPr lang="en-US" dirty="0"/>
          </a:p>
        </p:txBody>
      </p:sp>
      <p:cxnSp>
        <p:nvCxnSpPr>
          <p:cNvPr id="9" name="Straight Connector 8"/>
          <p:cNvCxnSpPr/>
          <p:nvPr/>
        </p:nvCxnSpPr>
        <p:spPr bwMode="auto">
          <a:xfrm>
            <a:off x="5981700" y="1003300"/>
            <a:ext cx="0" cy="5517597"/>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186342658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 of Logistics Support</a:t>
            </a:r>
            <a:endParaRPr lang="en-US" dirty="0"/>
          </a:p>
        </p:txBody>
      </p:sp>
      <p:sp>
        <p:nvSpPr>
          <p:cNvPr id="3" name="Slide Number Placeholder 2"/>
          <p:cNvSpPr>
            <a:spLocks noGrp="1"/>
          </p:cNvSpPr>
          <p:nvPr>
            <p:ph type="sldNum" sz="quarter" idx="12"/>
          </p:nvPr>
        </p:nvSpPr>
        <p:spPr/>
        <p:txBody>
          <a:bodyPr/>
          <a:lstStyle/>
          <a:p>
            <a:fld id="{8A58428C-0B70-EB4A-A8D8-207AA729FC32}" type="slidenum">
              <a:rPr lang="en-US" smtClean="0"/>
              <a:t>7</a:t>
            </a:fld>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1746" y="875900"/>
            <a:ext cx="8192954" cy="5905900"/>
          </a:xfrm>
          <a:prstGeom prst="rect">
            <a:avLst/>
          </a:prstGeom>
        </p:spPr>
      </p:pic>
    </p:spTree>
    <p:extLst>
      <p:ext uri="{BB962C8B-B14F-4D97-AF65-F5344CB8AC3E}">
        <p14:creationId xmlns:p14="http://schemas.microsoft.com/office/powerpoint/2010/main" val="188175743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Analytical Tools and MOEs</a:t>
            </a:r>
            <a:endParaRPr lang="en-US" dirty="0"/>
          </a:p>
        </p:txBody>
      </p:sp>
      <p:sp>
        <p:nvSpPr>
          <p:cNvPr id="3" name="Content Placeholder 2"/>
          <p:cNvSpPr>
            <a:spLocks noGrp="1"/>
          </p:cNvSpPr>
          <p:nvPr>
            <p:ph sz="half" idx="1"/>
          </p:nvPr>
        </p:nvSpPr>
        <p:spPr>
          <a:xfrm>
            <a:off x="609600" y="1295400"/>
            <a:ext cx="5588000" cy="5299247"/>
          </a:xfrm>
        </p:spPr>
        <p:txBody>
          <a:bodyPr>
            <a:noAutofit/>
          </a:bodyPr>
          <a:lstStyle/>
          <a:p>
            <a:pPr marL="342900" lvl="1" indent="-342900">
              <a:buFontTx/>
              <a:buChar char="•"/>
            </a:pPr>
            <a:r>
              <a:rPr lang="en-US" sz="2000" b="1" u="sng" dirty="0" smtClean="0">
                <a:latin typeface="Cambria Math" charset="0"/>
                <a:ea typeface="Cambria Math" charset="0"/>
                <a:cs typeface="Cambria Math" charset="0"/>
              </a:rPr>
              <a:t>Model Development:</a:t>
            </a:r>
            <a:endParaRPr lang="en-US" sz="2000" b="1" u="sng" dirty="0">
              <a:latin typeface="Cambria Math" charset="0"/>
              <a:ea typeface="Cambria Math" charset="0"/>
              <a:cs typeface="Cambria Math" charset="0"/>
            </a:endParaRPr>
          </a:p>
          <a:p>
            <a:pPr lvl="1"/>
            <a:r>
              <a:rPr lang="en-US" sz="2000" dirty="0"/>
              <a:t>Logistics Network</a:t>
            </a:r>
          </a:p>
          <a:p>
            <a:pPr lvl="2"/>
            <a:r>
              <a:rPr lang="en-US" dirty="0"/>
              <a:t>Incorporate Circulation </a:t>
            </a:r>
            <a:r>
              <a:rPr lang="en-US" dirty="0" smtClean="0"/>
              <a:t>Model</a:t>
            </a:r>
          </a:p>
          <a:p>
            <a:pPr lvl="2"/>
            <a:endParaRPr lang="en-US" dirty="0" smtClean="0">
              <a:latin typeface="Cambria Math" charset="0"/>
              <a:ea typeface="Cambria Math" charset="0"/>
              <a:cs typeface="Cambria Math" charset="0"/>
            </a:endParaRPr>
          </a:p>
          <a:p>
            <a:pPr lvl="1"/>
            <a:r>
              <a:rPr lang="en-US" sz="2000" dirty="0" smtClean="0">
                <a:latin typeface="Cambria Math" charset="0"/>
                <a:ea typeface="Cambria Math" charset="0"/>
                <a:cs typeface="Cambria Math" charset="0"/>
              </a:rPr>
              <a:t>Built in </a:t>
            </a:r>
            <a:r>
              <a:rPr lang="en-US" sz="2000" i="1" dirty="0" err="1" smtClean="0">
                <a:latin typeface="Cambria Math" charset="0"/>
                <a:ea typeface="Cambria Math" charset="0"/>
                <a:cs typeface="Cambria Math" charset="0"/>
              </a:rPr>
              <a:t>SimpleKit</a:t>
            </a:r>
            <a:r>
              <a:rPr lang="en-US" sz="2000" dirty="0" smtClean="0">
                <a:latin typeface="Cambria Math" charset="0"/>
                <a:ea typeface="Cambria Math" charset="0"/>
                <a:cs typeface="Cambria Math" charset="0"/>
              </a:rPr>
              <a:t> using </a:t>
            </a:r>
            <a:r>
              <a:rPr lang="en-US" sz="2000" i="1" dirty="0" smtClean="0">
                <a:latin typeface="Cambria Math" charset="0"/>
                <a:ea typeface="Cambria Math" charset="0"/>
                <a:cs typeface="Cambria Math" charset="0"/>
              </a:rPr>
              <a:t>Python</a:t>
            </a:r>
            <a:r>
              <a:rPr lang="en-US" sz="2000" dirty="0" smtClean="0">
                <a:latin typeface="Cambria Math" charset="0"/>
                <a:ea typeface="Cambria Math" charset="0"/>
                <a:cs typeface="Cambria Math" charset="0"/>
              </a:rPr>
              <a:t> and analyzed data with </a:t>
            </a:r>
            <a:r>
              <a:rPr lang="en-US" sz="2000" i="1" dirty="0" smtClean="0">
                <a:latin typeface="Cambria Math" charset="0"/>
                <a:ea typeface="Cambria Math" charset="0"/>
                <a:cs typeface="Cambria Math" charset="0"/>
              </a:rPr>
              <a:t>Excel</a:t>
            </a:r>
            <a:r>
              <a:rPr lang="en-US" sz="2000" dirty="0" smtClean="0">
                <a:latin typeface="Cambria Math" charset="0"/>
                <a:ea typeface="Cambria Math" charset="0"/>
                <a:cs typeface="Cambria Math" charset="0"/>
              </a:rPr>
              <a:t> and </a:t>
            </a:r>
            <a:r>
              <a:rPr lang="en-US" sz="2000" i="1" dirty="0" smtClean="0">
                <a:latin typeface="Cambria Math" charset="0"/>
                <a:ea typeface="Cambria Math" charset="0"/>
                <a:cs typeface="Cambria Math" charset="0"/>
              </a:rPr>
              <a:t>Python</a:t>
            </a:r>
          </a:p>
          <a:p>
            <a:pPr lvl="1"/>
            <a:endParaRPr lang="en-US" sz="2000" dirty="0" smtClean="0">
              <a:latin typeface="Cambria Math" charset="0"/>
              <a:ea typeface="Cambria Math" charset="0"/>
              <a:cs typeface="Cambria Math" charset="0"/>
            </a:endParaRPr>
          </a:p>
          <a:p>
            <a:r>
              <a:rPr lang="en-US" sz="2000" b="1" u="sng" dirty="0" smtClean="0">
                <a:latin typeface="Cambria Math" charset="0"/>
                <a:ea typeface="Cambria Math" charset="0"/>
                <a:cs typeface="Cambria Math" charset="0"/>
              </a:rPr>
              <a:t>Simulation Parameters:</a:t>
            </a:r>
            <a:endParaRPr lang="en-US" sz="2000" b="1" u="sng" dirty="0">
              <a:latin typeface="Cambria Math" charset="0"/>
              <a:ea typeface="Cambria Math" charset="0"/>
              <a:cs typeface="Cambria Math" charset="0"/>
            </a:endParaRPr>
          </a:p>
          <a:p>
            <a:pPr lvl="1"/>
            <a:r>
              <a:rPr lang="en-US" sz="2000" dirty="0">
                <a:latin typeface="Cambria Math" charset="0"/>
                <a:ea typeface="Cambria Math" charset="0"/>
                <a:cs typeface="Cambria Math" charset="0"/>
              </a:rPr>
              <a:t>Simulation was based on </a:t>
            </a:r>
            <a:r>
              <a:rPr lang="en-US" sz="2000" b="1" dirty="0">
                <a:solidFill>
                  <a:schemeClr val="accent2"/>
                </a:solidFill>
                <a:latin typeface="Cambria Math" charset="0"/>
                <a:ea typeface="Cambria Math" charset="0"/>
                <a:cs typeface="Cambria Math" charset="0"/>
              </a:rPr>
              <a:t>60 days of continuous </a:t>
            </a:r>
            <a:r>
              <a:rPr lang="en-US" sz="2000" dirty="0">
                <a:latin typeface="Cambria Math" charset="0"/>
                <a:ea typeface="Cambria Math" charset="0"/>
                <a:cs typeface="Cambria Math" charset="0"/>
              </a:rPr>
              <a:t>operations </a:t>
            </a:r>
            <a:r>
              <a:rPr lang="en-US" sz="2000" dirty="0" smtClean="0">
                <a:latin typeface="Cambria Math" charset="0"/>
                <a:ea typeface="Cambria Math" charset="0"/>
                <a:cs typeface="Cambria Math" charset="0"/>
              </a:rPr>
              <a:t>with steady-state reached at </a:t>
            </a:r>
            <a:r>
              <a:rPr lang="en-US" sz="2000" b="1" dirty="0" smtClean="0">
                <a:solidFill>
                  <a:schemeClr val="accent2"/>
                </a:solidFill>
                <a:latin typeface="Cambria Math" charset="0"/>
                <a:ea typeface="Cambria Math" charset="0"/>
                <a:cs typeface="Cambria Math" charset="0"/>
              </a:rPr>
              <a:t>14 days</a:t>
            </a:r>
          </a:p>
          <a:p>
            <a:pPr lvl="1"/>
            <a:endParaRPr lang="en-US" sz="2000" b="1" dirty="0">
              <a:latin typeface="Cambria Math" charset="0"/>
              <a:ea typeface="Cambria Math" charset="0"/>
              <a:cs typeface="Cambria Math" charset="0"/>
            </a:endParaRPr>
          </a:p>
          <a:p>
            <a:pPr lvl="1"/>
            <a:r>
              <a:rPr lang="en-US" sz="2000" dirty="0" smtClean="0">
                <a:latin typeface="Cambria Math" charset="0"/>
                <a:ea typeface="Cambria Math" charset="0"/>
                <a:cs typeface="Cambria Math" charset="0"/>
              </a:rPr>
              <a:t>Ships </a:t>
            </a:r>
            <a:r>
              <a:rPr lang="en-US" sz="2000" dirty="0">
                <a:latin typeface="Cambria Math" charset="0"/>
                <a:ea typeface="Cambria Math" charset="0"/>
                <a:cs typeface="Cambria Math" charset="0"/>
              </a:rPr>
              <a:t>will be distributed randomly </a:t>
            </a:r>
            <a:r>
              <a:rPr lang="en-US" sz="2000" dirty="0" smtClean="0">
                <a:latin typeface="Cambria Math" charset="0"/>
                <a:ea typeface="Cambria Math" charset="0"/>
                <a:cs typeface="Cambria Math" charset="0"/>
              </a:rPr>
              <a:t>in the respective ‘bounding </a:t>
            </a:r>
            <a:r>
              <a:rPr lang="en-US" sz="2000" dirty="0">
                <a:latin typeface="Cambria Math" charset="0"/>
                <a:ea typeface="Cambria Math" charset="0"/>
                <a:cs typeface="Cambria Math" charset="0"/>
              </a:rPr>
              <a:t>box</a:t>
            </a:r>
            <a:r>
              <a:rPr lang="en-US" sz="2000" dirty="0" smtClean="0">
                <a:latin typeface="Cambria Math" charset="0"/>
                <a:ea typeface="Cambria Math" charset="0"/>
                <a:cs typeface="Cambria Math" charset="0"/>
              </a:rPr>
              <a:t>’</a:t>
            </a:r>
          </a:p>
        </p:txBody>
      </p:sp>
      <p:sp>
        <p:nvSpPr>
          <p:cNvPr id="4" name="Content Placeholder 3"/>
          <p:cNvSpPr>
            <a:spLocks noGrp="1"/>
          </p:cNvSpPr>
          <p:nvPr>
            <p:ph sz="half" idx="2"/>
          </p:nvPr>
        </p:nvSpPr>
        <p:spPr/>
        <p:txBody>
          <a:bodyPr>
            <a:normAutofit/>
          </a:bodyPr>
          <a:lstStyle/>
          <a:p>
            <a:r>
              <a:rPr lang="en-US" sz="2000" b="1" u="sng" dirty="0" smtClean="0">
                <a:latin typeface="Cambria Math" charset="0"/>
                <a:ea typeface="Cambria Math" charset="0"/>
                <a:cs typeface="Cambria Math" charset="0"/>
              </a:rPr>
              <a:t>Measures of Effectiveness:</a:t>
            </a:r>
          </a:p>
          <a:p>
            <a:pPr lvl="1"/>
            <a:r>
              <a:rPr lang="en-US" sz="2000" dirty="0" smtClean="0"/>
              <a:t>Consumption of surface ships</a:t>
            </a:r>
            <a:endParaRPr lang="en-US" sz="2000" dirty="0"/>
          </a:p>
          <a:p>
            <a:pPr lvl="2"/>
            <a:r>
              <a:rPr lang="en-US" dirty="0"/>
              <a:t>Fuel </a:t>
            </a:r>
            <a:r>
              <a:rPr lang="en-US" dirty="0" smtClean="0"/>
              <a:t>provided (barrels)</a:t>
            </a:r>
            <a:endParaRPr lang="en-US" dirty="0"/>
          </a:p>
          <a:p>
            <a:pPr lvl="2"/>
            <a:r>
              <a:rPr lang="en-US" dirty="0"/>
              <a:t>Ammunition </a:t>
            </a:r>
            <a:r>
              <a:rPr lang="en-US" dirty="0" smtClean="0"/>
              <a:t>provided </a:t>
            </a:r>
            <a:r>
              <a:rPr lang="en-US" dirty="0"/>
              <a:t>(tons)</a:t>
            </a:r>
          </a:p>
          <a:p>
            <a:pPr lvl="1"/>
            <a:endParaRPr lang="en-US" sz="2000" dirty="0"/>
          </a:p>
          <a:p>
            <a:pPr lvl="1"/>
            <a:r>
              <a:rPr lang="en-US" sz="2000" dirty="0" smtClean="0"/>
              <a:t>Utilization of Surface Ships</a:t>
            </a:r>
          </a:p>
          <a:p>
            <a:pPr lvl="2"/>
            <a:r>
              <a:rPr lang="en-US" dirty="0" smtClean="0"/>
              <a:t>% of time on/off station</a:t>
            </a:r>
          </a:p>
          <a:p>
            <a:pPr lvl="2"/>
            <a:endParaRPr lang="en-US" dirty="0" smtClean="0"/>
          </a:p>
          <a:p>
            <a:pPr lvl="1"/>
            <a:r>
              <a:rPr lang="en-US" sz="2000" dirty="0" smtClean="0"/>
              <a:t>Utilization of </a:t>
            </a:r>
            <a:r>
              <a:rPr lang="en-US" sz="2000" dirty="0"/>
              <a:t>S</a:t>
            </a:r>
            <a:r>
              <a:rPr lang="en-US" sz="2000" dirty="0" smtClean="0"/>
              <a:t>upply </a:t>
            </a:r>
            <a:r>
              <a:rPr lang="en-US" sz="2000" dirty="0"/>
              <a:t>S</a:t>
            </a:r>
            <a:r>
              <a:rPr lang="en-US" sz="2000" dirty="0" smtClean="0"/>
              <a:t>hips</a:t>
            </a:r>
            <a:endParaRPr lang="en-US" sz="2000" dirty="0"/>
          </a:p>
          <a:p>
            <a:pPr lvl="2"/>
            <a:r>
              <a:rPr lang="en-US" dirty="0" smtClean="0"/>
              <a:t>% of time ship is conducting resupply</a:t>
            </a:r>
            <a:endParaRPr lang="en-US" sz="1800" i="1" dirty="0">
              <a:solidFill>
                <a:srgbClr val="FF0000"/>
              </a:solidFill>
              <a:latin typeface="Cambria Math" charset="0"/>
              <a:ea typeface="Cambria Math" charset="0"/>
              <a:cs typeface="Cambria Math" charset="0"/>
            </a:endParaRPr>
          </a:p>
        </p:txBody>
      </p:sp>
      <p:sp>
        <p:nvSpPr>
          <p:cNvPr id="5" name="Slide Number Placeholder 4"/>
          <p:cNvSpPr>
            <a:spLocks noGrp="1"/>
          </p:cNvSpPr>
          <p:nvPr>
            <p:ph type="sldNum" sz="quarter" idx="12"/>
          </p:nvPr>
        </p:nvSpPr>
        <p:spPr>
          <a:xfrm>
            <a:off x="9242096" y="6258363"/>
            <a:ext cx="2844800" cy="476250"/>
          </a:xfrm>
        </p:spPr>
        <p:txBody>
          <a:bodyPr/>
          <a:lstStyle/>
          <a:p>
            <a:fld id="{8A58428C-0B70-EB4A-A8D8-207AA729FC32}" type="slidenum">
              <a:rPr lang="en-US" smtClean="0"/>
              <a:t>8</a:t>
            </a:fld>
            <a:endParaRPr lang="en-US" dirty="0"/>
          </a:p>
        </p:txBody>
      </p:sp>
      <p:cxnSp>
        <p:nvCxnSpPr>
          <p:cNvPr id="6" name="Straight Connector 5"/>
          <p:cNvCxnSpPr/>
          <p:nvPr/>
        </p:nvCxnSpPr>
        <p:spPr bwMode="auto">
          <a:xfrm>
            <a:off x="6197600" y="1003300"/>
            <a:ext cx="0" cy="5517597"/>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524317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Development</a:t>
            </a:r>
            <a:endParaRPr lang="en-US" dirty="0"/>
          </a:p>
        </p:txBody>
      </p:sp>
      <p:sp>
        <p:nvSpPr>
          <p:cNvPr id="5" name="Slide Number Placeholder 4"/>
          <p:cNvSpPr>
            <a:spLocks noGrp="1"/>
          </p:cNvSpPr>
          <p:nvPr>
            <p:ph type="sldNum" sz="quarter" idx="12"/>
          </p:nvPr>
        </p:nvSpPr>
        <p:spPr>
          <a:xfrm>
            <a:off x="9242096" y="6258363"/>
            <a:ext cx="2844800" cy="476250"/>
          </a:xfrm>
        </p:spPr>
        <p:txBody>
          <a:bodyPr/>
          <a:lstStyle/>
          <a:p>
            <a:fld id="{8A58428C-0B70-EB4A-A8D8-207AA729FC32}" type="slidenum">
              <a:rPr lang="en-US" smtClean="0"/>
              <a:t>9</a:t>
            </a:fld>
            <a:endParaRPr lang="en-US"/>
          </a:p>
        </p:txBody>
      </p:sp>
      <p:graphicFrame>
        <p:nvGraphicFramePr>
          <p:cNvPr id="6" name="Diagram 5"/>
          <p:cNvGraphicFramePr/>
          <p:nvPr>
            <p:extLst>
              <p:ext uri="{D42A27DB-BD31-4B8C-83A1-F6EECF244321}">
                <p14:modId xmlns:p14="http://schemas.microsoft.com/office/powerpoint/2010/main" val="1792764798"/>
              </p:ext>
            </p:extLst>
          </p:nvPr>
        </p:nvGraphicFramePr>
        <p:xfrm>
          <a:off x="931545" y="1348316"/>
          <a:ext cx="11079480" cy="5193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57103" y="4574032"/>
            <a:ext cx="2141343" cy="1433011"/>
          </a:xfrm>
          <a:prstGeom prst="rect">
            <a:avLst/>
          </a:prstGeom>
          <a:ln>
            <a:noFill/>
          </a:ln>
          <a:effectLst>
            <a:outerShdw blurRad="292100" dist="139700" dir="2700000" algn="tl" rotWithShape="0">
              <a:srgbClr val="333333">
                <a:alpha val="65000"/>
              </a:srgbClr>
            </a:outerShdw>
          </a:effectLst>
        </p:spPr>
      </p:pic>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87025" y="4574032"/>
            <a:ext cx="1970911" cy="1420734"/>
          </a:xfrm>
          <a:prstGeom prst="rect">
            <a:avLst/>
          </a:prstGeom>
        </p:spPr>
      </p:pic>
    </p:spTree>
    <p:extLst>
      <p:ext uri="{BB962C8B-B14F-4D97-AF65-F5344CB8AC3E}">
        <p14:creationId xmlns:p14="http://schemas.microsoft.com/office/powerpoint/2010/main" val="641935752"/>
      </p:ext>
    </p:extLst>
  </p:cSld>
  <p:clrMapOvr>
    <a:masterClrMapping/>
  </p:clrMapOvr>
</p:sld>
</file>

<file path=ppt/theme/theme1.xml><?xml version="1.0" encoding="utf-8"?>
<a:theme xmlns:a="http://schemas.openxmlformats.org/drawingml/2006/main" name="NPS title">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Times"/>
        <a:ea typeface="ＭＳ Ｐゴシック"/>
        <a:cs typeface=""/>
      </a:majorFont>
      <a:minorFont>
        <a:latin typeface="Times"/>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ea typeface="ＭＳ Ｐゴシック" pitchFamily="28"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ea typeface="ＭＳ Ｐゴシック" pitchFamily="28" charset="-128"/>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NPS title" id="{5702B335-43F8-2646-99E7-C151AD523420}" vid="{DF50E000-912D-2C4E-A066-822E4FC1B431}"/>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Default Design">
  <a:themeElements>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Default Design">
      <a:majorFont>
        <a:latin typeface="Times"/>
        <a:ea typeface="ＭＳ Ｐゴシック"/>
        <a:cs typeface=""/>
      </a:majorFont>
      <a:minorFont>
        <a:latin typeface="Times"/>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ea typeface="ＭＳ Ｐゴシック" pitchFamily="28"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ea typeface="ＭＳ Ｐゴシック" pitchFamily="28" charset="-128"/>
          </a:defRPr>
        </a:defPPr>
      </a:lstStyle>
    </a:lnDef>
  </a:objectDefaults>
  <a:extraClrSchemeLst>
    <a:extraClrScheme>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NPS title</Template>
  <TotalTime>2114</TotalTime>
  <Words>2214</Words>
  <Application>Microsoft Macintosh PowerPoint</Application>
  <PresentationFormat>Custom</PresentationFormat>
  <Paragraphs>472</Paragraphs>
  <Slides>36</Slides>
  <Notes>11</Notes>
  <HiddenSlides>0</HiddenSlides>
  <MMClips>0</MMClips>
  <ScaleCrop>false</ScaleCrop>
  <HeadingPairs>
    <vt:vector size="4" baseType="variant">
      <vt:variant>
        <vt:lpstr>Theme</vt:lpstr>
      </vt:variant>
      <vt:variant>
        <vt:i4>3</vt:i4>
      </vt:variant>
      <vt:variant>
        <vt:lpstr>Slide Titles</vt:lpstr>
      </vt:variant>
      <vt:variant>
        <vt:i4>36</vt:i4>
      </vt:variant>
    </vt:vector>
  </HeadingPairs>
  <TitlesOfParts>
    <vt:vector size="39" baseType="lpstr">
      <vt:lpstr>NPS title</vt:lpstr>
      <vt:lpstr>Custom Design</vt:lpstr>
      <vt:lpstr>1_Default Design</vt:lpstr>
      <vt:lpstr>COMPAC J4 and OPNAV N4 Logistics System for  Distributed Maritime Operations  </vt:lpstr>
      <vt:lpstr>Agenda</vt:lpstr>
      <vt:lpstr>Situation</vt:lpstr>
      <vt:lpstr>Tasking</vt:lpstr>
      <vt:lpstr>Bottom Line Up Front</vt:lpstr>
      <vt:lpstr>Assumptions</vt:lpstr>
      <vt:lpstr>Concept of Logistics Support</vt:lpstr>
      <vt:lpstr>Analytical Tools and MOEs</vt:lpstr>
      <vt:lpstr>Model Development</vt:lpstr>
      <vt:lpstr>Simulation Scenario #1: Gas Station Refueling</vt:lpstr>
      <vt:lpstr>Simulation Scenario #1: Gas Station Refueling</vt:lpstr>
      <vt:lpstr>Simulation Scenario #1: Gas Station Refueling</vt:lpstr>
      <vt:lpstr>Simulation Scenario #2: Delivery Boy Refueling</vt:lpstr>
      <vt:lpstr>Simulation Scenario #2: Delivery Boy Refueling</vt:lpstr>
      <vt:lpstr>Simulation Scenario #2: Delivery Boy Refueling</vt:lpstr>
      <vt:lpstr>Simulation Scenario #3: Delivery Boy Refueling with CLF-5000</vt:lpstr>
      <vt:lpstr>Simulation Scenario #3: Delivery Boy Refueling with CLF-5000</vt:lpstr>
      <vt:lpstr>Simulation Scenario #3: Delivery Boy Refueling with CLF-5000</vt:lpstr>
      <vt:lpstr>Simulation Scenario #3: Delivery Boy Refueling with CLF-5000</vt:lpstr>
      <vt:lpstr>Future Work</vt:lpstr>
      <vt:lpstr>Questions</vt:lpstr>
      <vt:lpstr>Backup slides</vt:lpstr>
      <vt:lpstr>Operational Area Size</vt:lpstr>
      <vt:lpstr>CSG Composition</vt:lpstr>
      <vt:lpstr>Supply Ships Composition  Morse 2008, Optimization of Combat Logistic Force required to support major combat operations</vt:lpstr>
      <vt:lpstr>Ships</vt:lpstr>
      <vt:lpstr>Ships</vt:lpstr>
      <vt:lpstr>TTP</vt:lpstr>
      <vt:lpstr>Planning Norms</vt:lpstr>
      <vt:lpstr>Average Transfer Rates</vt:lpstr>
      <vt:lpstr>Consumption Rates Long 2011 Optimizing Logistics Planning factors for fuel rate consumption within the fifth fleet area of responsibility</vt:lpstr>
      <vt:lpstr>Planning Info</vt:lpstr>
      <vt:lpstr>Planning Info</vt:lpstr>
      <vt:lpstr>Planning Info</vt:lpstr>
      <vt:lpstr>Planning Info</vt:lpstr>
      <vt:lpstr>Planning Info</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COMPAC J4 and OPNAV N4 Logistics System for Distributed Maritime Operations</dc:title>
  <dc:creator>Anthony Vanderzee</dc:creator>
  <cp:lastModifiedBy>Coleman Strickland</cp:lastModifiedBy>
  <cp:revision>175</cp:revision>
  <dcterms:created xsi:type="dcterms:W3CDTF">2017-08-14T17:10:23Z</dcterms:created>
  <dcterms:modified xsi:type="dcterms:W3CDTF">2017-09-10T19:03:06Z</dcterms:modified>
</cp:coreProperties>
</file>